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50" r:id="rId3"/>
    <p:sldId id="268" r:id="rId4"/>
    <p:sldId id="363" r:id="rId5"/>
    <p:sldId id="354" r:id="rId6"/>
    <p:sldId id="368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5543D-C732-4287-85B5-A5A00D95D59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377B0-289B-414C-9106-3335399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476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282361" indent="-37820934" defTabSz="940476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61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228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842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457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4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0BB1D-1B49-4B64-B36C-0FD3FAB0D0C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4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20F47-8A09-4EE7-BFAD-24DF045A3E7E}" type="datetime4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16, 2024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Burnham Road Bridge over Cedar Lake Channel</a:t>
            </a:r>
          </a:p>
        </p:txBody>
      </p:sp>
    </p:spTree>
    <p:extLst>
      <p:ext uri="{BB962C8B-B14F-4D97-AF65-F5344CB8AC3E}">
        <p14:creationId xmlns:p14="http://schemas.microsoft.com/office/powerpoint/2010/main" val="77169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476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8282361" indent="-37820934" defTabSz="940476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614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2285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842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457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404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0BB1D-1B49-4B64-B36C-0FD3FAB0D0C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404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20F47-8A09-4EE7-BFAD-24DF045A3E7E}" type="datetime4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81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 16, 2024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Burnham Road Bridge over Cedar Lake Channel</a:t>
            </a:r>
          </a:p>
        </p:txBody>
      </p:sp>
    </p:spTree>
    <p:extLst>
      <p:ext uri="{BB962C8B-B14F-4D97-AF65-F5344CB8AC3E}">
        <p14:creationId xmlns:p14="http://schemas.microsoft.com/office/powerpoint/2010/main" val="353834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67D9-020B-1F08-A403-0D38743BE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F884F-940A-0B0A-E990-8D91FA8FE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DB48E-1B93-03F6-E265-596255C3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3392-DFFE-5AC3-860B-D7504B53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0C13-4B5D-E6B9-E684-642B5BD8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2CE0-1E34-DCAD-334C-2A95A612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BA122-3B3B-F7C8-0158-E3DEDFEA0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D4335-242E-BC90-E82E-252AE668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7C956-95C8-A5CB-1366-AB81E9DE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B179C-CF37-C1C3-CBFC-627275FE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42830-6771-72AC-624A-85E96472E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E3C5B-2627-178A-82A9-AFCCDC8C1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88BE3-43B1-894E-6091-A4BF419F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FC35D-4440-6799-879B-E8EABB57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93747-46E6-9A8B-B851-7DC79608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71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0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3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7439-3D5A-0B0D-1F80-0316FAF6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C6F10-4D58-678F-D8B3-2B9982033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15E3A-3726-8901-D044-69BBC924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99710-D3EC-7682-3D57-476CB32D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719DF-F920-4F5A-FFA9-198F1404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80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5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1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4133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97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34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05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57E6-6CAA-DDA7-C5B2-D4B3AC4F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FF526-7C51-EF4D-0642-A4F5E3B4F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02A19-8880-3F85-AE59-A792B020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93ABD-AC54-B234-92CE-4E889048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2C087-BD29-F6C8-E5CE-1A1EF729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3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4E45-7833-0D6D-AF32-5214D066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19E0E-00D6-4946-A36C-4AF7C9B0A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9767F-6824-89F7-C6E7-44ED42637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998C5-7F14-5AB9-8C1E-B5764BAD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DFCFC-3A6D-EE30-2F2F-394963D4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59BFC-E634-E7DE-25B5-6D79C278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8734-5B9E-1BB8-7ABD-C44DC60D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3B771-4445-EE9A-326B-776F1B11F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FE247-1A28-3DDE-2736-8FBD03D2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F7DE5-7EBA-D1A9-0FFE-7AC3B68BC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8D081-CA78-ADD5-D0C5-A3D1D111C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9DE8B-9E2A-D888-D674-A227DF48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03BA1-90D9-03F0-4AFA-7CC1B1CB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0578E-2BF5-C380-C1FA-E0C34158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49B7-151E-E73F-3992-D04CE3AB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1CA3D-705F-EB2C-8632-19347BB7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7CA1B-C02F-892F-0CF5-48491AE8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BA0AF-BE74-C4F0-9E49-5055CD05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3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E3A80-D1C3-3D0C-3361-A83AC65B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DA9F8-3487-8996-EE8B-E45579A6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337C6-1190-50C6-D46E-5611AC25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6C95-5716-7BAB-FE1D-8E579125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8AE3E-11A1-1406-6742-A4ED8558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DE4AE-2CF2-6463-FFD4-2B93CCA8D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02D80-DF15-6661-A7EC-960ECEFF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2081D-0209-E5C8-23B7-BF719B3A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6B9CB-7858-BA4D-C020-EA72B244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866B-C9E0-87EE-BC02-E92219A7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7594E-1376-EEB9-332A-F5C7FF9E7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BE811-A209-A7EE-0BDC-B9A871DE0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54C74-5A58-AA26-2E26-685675C7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70587-6D13-E17E-C625-FE807286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1BDEC-5CF5-CC27-93CA-A9D0FDBC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3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3769B-2B71-F64D-3275-59C4931B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E1ED1-DAE0-5E6E-FC6B-116D8FB9E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D341D-3A26-D4C6-D1B8-913D2028C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8E53-8E4D-4F04-87E7-E8C9F7B2DB1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CF13B-EC84-1977-3EF2-B0C2BFDB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3625-A240-700B-92D0-9F217A7CD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66D6-C975-44FD-89A8-48A7A6E7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AD847ED-6EDE-4312-AF95-05652FE22F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6441A3B-01AC-4825-ABBE-73A77F9B0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2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E83F-20D0-4605-85D0-25EC8092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6" y="-6555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Bridge Components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1A75F9E-A8B8-483D-BD1E-3F7159E7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252" y="1390726"/>
            <a:ext cx="4368668" cy="34178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Callout: Line 10">
            <a:extLst>
              <a:ext uri="{FF2B5EF4-FFF2-40B4-BE49-F238E27FC236}">
                <a16:creationId xmlns:a16="http://schemas.microsoft.com/office/drawing/2014/main" id="{CD4E2687-D8DE-4F81-8CBC-6E4B8398D399}"/>
              </a:ext>
            </a:extLst>
          </p:cNvPr>
          <p:cNvSpPr/>
          <p:nvPr/>
        </p:nvSpPr>
        <p:spPr>
          <a:xfrm>
            <a:off x="1979064" y="3845698"/>
            <a:ext cx="884612" cy="277569"/>
          </a:xfrm>
          <a:prstGeom prst="borderCallout1">
            <a:avLst>
              <a:gd name="adj1" fmla="val 54764"/>
              <a:gd name="adj2" fmla="val 101403"/>
              <a:gd name="adj3" fmla="val -185259"/>
              <a:gd name="adj4" fmla="val 269471"/>
            </a:avLst>
          </a:prstGeom>
          <a:solidFill>
            <a:schemeClr val="accent1">
              <a:lumMod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 Rib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662EE07B-7A22-454E-B63A-89A28E2EA8F5}"/>
              </a:ext>
            </a:extLst>
          </p:cNvPr>
          <p:cNvSpPr/>
          <p:nvPr/>
        </p:nvSpPr>
        <p:spPr>
          <a:xfrm>
            <a:off x="3912405" y="4275589"/>
            <a:ext cx="698146" cy="242093"/>
          </a:xfrm>
          <a:prstGeom prst="borderCallout1">
            <a:avLst>
              <a:gd name="adj1" fmla="val 54764"/>
              <a:gd name="adj2" fmla="val 101403"/>
              <a:gd name="adj3" fmla="val -102093"/>
              <a:gd name="adj4" fmla="val 190165"/>
            </a:avLst>
          </a:prstGeom>
          <a:solidFill>
            <a:schemeClr val="accent1">
              <a:lumMod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Pier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26E68DB3-A9EF-4857-884D-4EC31F91B7B1}"/>
              </a:ext>
            </a:extLst>
          </p:cNvPr>
          <p:cNvSpPr/>
          <p:nvPr/>
        </p:nvSpPr>
        <p:spPr>
          <a:xfrm>
            <a:off x="6668398" y="3090518"/>
            <a:ext cx="1047952" cy="468319"/>
          </a:xfrm>
          <a:prstGeom prst="borderCallout1">
            <a:avLst>
              <a:gd name="adj1" fmla="val 49860"/>
              <a:gd name="adj2" fmla="val -1137"/>
              <a:gd name="adj3" fmla="val -52672"/>
              <a:gd name="adj4" fmla="val -70210"/>
            </a:avLst>
          </a:prstGeom>
          <a:solidFill>
            <a:schemeClr val="accent1">
              <a:lumMod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Spandrel Column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63E74746-4252-4348-A373-9F54E6810E7C}"/>
              </a:ext>
            </a:extLst>
          </p:cNvPr>
          <p:cNvSpPr/>
          <p:nvPr/>
        </p:nvSpPr>
        <p:spPr>
          <a:xfrm>
            <a:off x="6890085" y="1241328"/>
            <a:ext cx="859670" cy="459793"/>
          </a:xfrm>
          <a:prstGeom prst="borderCallout1">
            <a:avLst>
              <a:gd name="adj1" fmla="val 50085"/>
              <a:gd name="adj2" fmla="val -1209"/>
              <a:gd name="adj3" fmla="val 118865"/>
              <a:gd name="adj4" fmla="val -67880"/>
            </a:avLst>
          </a:prstGeom>
          <a:solidFill>
            <a:schemeClr val="accent1">
              <a:lumMod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Floor Beam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E18B4-6D00-4F71-8EE7-4A1E615C1CF2}"/>
              </a:ext>
            </a:extLst>
          </p:cNvPr>
          <p:cNvSpPr txBox="1"/>
          <p:nvPr/>
        </p:nvSpPr>
        <p:spPr>
          <a:xfrm>
            <a:off x="1599414" y="4916716"/>
            <a:ext cx="7696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This slide shows bridge components with its name terminology-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Bridge deck railing (superstructure) is supported by the floor beam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Load transfers from the floor beam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 the spandrel column, then to the arch rib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and to the pier and to the foundation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Which is supported by timber piles. </a:t>
            </a:r>
          </a:p>
        </p:txBody>
      </p:sp>
    </p:spTree>
    <p:extLst>
      <p:ext uri="{BB962C8B-B14F-4D97-AF65-F5344CB8AC3E}">
        <p14:creationId xmlns:p14="http://schemas.microsoft.com/office/powerpoint/2010/main" val="151626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129B66-9FF1-479A-B6B1-685CC6EBD979}"/>
              </a:ext>
            </a:extLst>
          </p:cNvPr>
          <p:cNvSpPr txBox="1">
            <a:spLocks/>
          </p:cNvSpPr>
          <p:nvPr/>
        </p:nvSpPr>
        <p:spPr>
          <a:xfrm>
            <a:off x="569084" y="-1079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Bridge History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7F2D02-C56A-4705-9AF7-CD9A68975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22" y="1058653"/>
            <a:ext cx="6785635" cy="262521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Constructed in 1923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Rehabilitated in 1973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Sidewalks widened and monuments added in 2002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Bridge is eligible for listing in the National Register of Historic Places</a:t>
            </a:r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41F44E90-714F-422C-91A0-7A944E574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r="19910"/>
          <a:stretch/>
        </p:blipFill>
        <p:spPr>
          <a:xfrm rot="5400000">
            <a:off x="5421549" y="-122112"/>
            <a:ext cx="1348902" cy="12048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4B057-91E7-40C8-8022-6FFBDE6798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10" r="4205"/>
          <a:stretch/>
        </p:blipFill>
        <p:spPr>
          <a:xfrm>
            <a:off x="7180118" y="884351"/>
            <a:ext cx="3481597" cy="2625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FA594-6B9D-4AF4-88C7-89DB45931288}"/>
              </a:ext>
            </a:extLst>
          </p:cNvPr>
          <p:cNvSpPr txBox="1"/>
          <p:nvPr/>
        </p:nvSpPr>
        <p:spPr>
          <a:xfrm>
            <a:off x="303322" y="3681327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Nicollet Ave Bridge is the last 4 large open spandrel concrete Arch designed and built by the City of MPLS between 1914 to 1929.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The others are (Franklin Ave over Mississippi River rehabbed about 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ago, 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Ave over Mississippi River currently in the process of rehab by MnDOT, and the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Ave over Mississippi River completed last year by the same project team present today.</a:t>
            </a:r>
          </a:p>
        </p:txBody>
      </p:sp>
    </p:spTree>
    <p:extLst>
      <p:ext uri="{BB962C8B-B14F-4D97-AF65-F5344CB8AC3E}">
        <p14:creationId xmlns:p14="http://schemas.microsoft.com/office/powerpoint/2010/main" val="28792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129B66-9FF1-479A-B6B1-685CC6EBD979}"/>
              </a:ext>
            </a:extLst>
          </p:cNvPr>
          <p:cNvSpPr txBox="1">
            <a:spLocks/>
          </p:cNvSpPr>
          <p:nvPr/>
        </p:nvSpPr>
        <p:spPr>
          <a:xfrm>
            <a:off x="637563" y="220363"/>
            <a:ext cx="111070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Proposed Bridge Repairs &amp; Reconstruction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(Removals in 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D528C-C5E8-4148-A125-C9663AE7C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4" y="1454727"/>
            <a:ext cx="10220545" cy="5403273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8C808EB-30E6-4A38-8826-598D5AF6A338}"/>
              </a:ext>
            </a:extLst>
          </p:cNvPr>
          <p:cNvSpPr/>
          <p:nvPr/>
        </p:nvSpPr>
        <p:spPr>
          <a:xfrm>
            <a:off x="1932709" y="4156364"/>
            <a:ext cx="2639291" cy="2441863"/>
          </a:xfrm>
          <a:custGeom>
            <a:avLst/>
            <a:gdLst>
              <a:gd name="connsiteX0" fmla="*/ 540327 w 2639291"/>
              <a:gd name="connsiteY0" fmla="*/ 0 h 2441863"/>
              <a:gd name="connsiteX1" fmla="*/ 2150918 w 2639291"/>
              <a:gd name="connsiteY1" fmla="*/ 20781 h 2441863"/>
              <a:gd name="connsiteX2" fmla="*/ 2161309 w 2639291"/>
              <a:gd name="connsiteY2" fmla="*/ 1859972 h 2441863"/>
              <a:gd name="connsiteX3" fmla="*/ 2608118 w 2639291"/>
              <a:gd name="connsiteY3" fmla="*/ 1849581 h 2441863"/>
              <a:gd name="connsiteX4" fmla="*/ 2639291 w 2639291"/>
              <a:gd name="connsiteY4" fmla="*/ 2441863 h 2441863"/>
              <a:gd name="connsiteX5" fmla="*/ 0 w 2639291"/>
              <a:gd name="connsiteY5" fmla="*/ 2441863 h 2441863"/>
              <a:gd name="connsiteX6" fmla="*/ 0 w 2639291"/>
              <a:gd name="connsiteY6" fmla="*/ 1859972 h 2441863"/>
              <a:gd name="connsiteX7" fmla="*/ 540327 w 2639291"/>
              <a:gd name="connsiteY7" fmla="*/ 1828800 h 2441863"/>
              <a:gd name="connsiteX8" fmla="*/ 540327 w 2639291"/>
              <a:gd name="connsiteY8" fmla="*/ 0 h 24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9291" h="2441863">
                <a:moveTo>
                  <a:pt x="540327" y="0"/>
                </a:moveTo>
                <a:lnTo>
                  <a:pt x="2150918" y="20781"/>
                </a:lnTo>
                <a:cubicBezTo>
                  <a:pt x="2154382" y="633845"/>
                  <a:pt x="2157845" y="1246908"/>
                  <a:pt x="2161309" y="1859972"/>
                </a:cubicBezTo>
                <a:lnTo>
                  <a:pt x="2608118" y="1849581"/>
                </a:lnTo>
                <a:lnTo>
                  <a:pt x="2639291" y="2441863"/>
                </a:lnTo>
                <a:lnTo>
                  <a:pt x="0" y="2441863"/>
                </a:lnTo>
                <a:lnTo>
                  <a:pt x="0" y="1859972"/>
                </a:lnTo>
                <a:lnTo>
                  <a:pt x="540327" y="1828800"/>
                </a:lnTo>
                <a:lnTo>
                  <a:pt x="540327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A7B87A-252B-45DB-80E4-F558C0EB55CA}"/>
              </a:ext>
            </a:extLst>
          </p:cNvPr>
          <p:cNvSpPr/>
          <p:nvPr/>
        </p:nvSpPr>
        <p:spPr>
          <a:xfrm>
            <a:off x="6733309" y="4142508"/>
            <a:ext cx="2712027" cy="2455719"/>
          </a:xfrm>
          <a:custGeom>
            <a:avLst/>
            <a:gdLst>
              <a:gd name="connsiteX0" fmla="*/ 540327 w 2639291"/>
              <a:gd name="connsiteY0" fmla="*/ 0 h 2441863"/>
              <a:gd name="connsiteX1" fmla="*/ 2150918 w 2639291"/>
              <a:gd name="connsiteY1" fmla="*/ 20781 h 2441863"/>
              <a:gd name="connsiteX2" fmla="*/ 2161309 w 2639291"/>
              <a:gd name="connsiteY2" fmla="*/ 1859972 h 2441863"/>
              <a:gd name="connsiteX3" fmla="*/ 2608118 w 2639291"/>
              <a:gd name="connsiteY3" fmla="*/ 1849581 h 2441863"/>
              <a:gd name="connsiteX4" fmla="*/ 2639291 w 2639291"/>
              <a:gd name="connsiteY4" fmla="*/ 2441863 h 2441863"/>
              <a:gd name="connsiteX5" fmla="*/ 0 w 2639291"/>
              <a:gd name="connsiteY5" fmla="*/ 2441863 h 2441863"/>
              <a:gd name="connsiteX6" fmla="*/ 0 w 2639291"/>
              <a:gd name="connsiteY6" fmla="*/ 1859972 h 2441863"/>
              <a:gd name="connsiteX7" fmla="*/ 540327 w 2639291"/>
              <a:gd name="connsiteY7" fmla="*/ 1828800 h 2441863"/>
              <a:gd name="connsiteX8" fmla="*/ 540327 w 2639291"/>
              <a:gd name="connsiteY8" fmla="*/ 0 h 24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9291" h="2441863">
                <a:moveTo>
                  <a:pt x="540327" y="0"/>
                </a:moveTo>
                <a:lnTo>
                  <a:pt x="2150918" y="20781"/>
                </a:lnTo>
                <a:cubicBezTo>
                  <a:pt x="2154382" y="633845"/>
                  <a:pt x="2157845" y="1246908"/>
                  <a:pt x="2161309" y="1859972"/>
                </a:cubicBezTo>
                <a:lnTo>
                  <a:pt x="2608118" y="1849581"/>
                </a:lnTo>
                <a:lnTo>
                  <a:pt x="2639291" y="2441863"/>
                </a:lnTo>
                <a:lnTo>
                  <a:pt x="0" y="2441863"/>
                </a:lnTo>
                <a:lnTo>
                  <a:pt x="0" y="1859972"/>
                </a:lnTo>
                <a:lnTo>
                  <a:pt x="540327" y="1828800"/>
                </a:lnTo>
                <a:lnTo>
                  <a:pt x="540327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E35D4E-EEF4-4B68-9070-D8EF85BF2BE7}"/>
              </a:ext>
            </a:extLst>
          </p:cNvPr>
          <p:cNvSpPr/>
          <p:nvPr/>
        </p:nvSpPr>
        <p:spPr>
          <a:xfrm>
            <a:off x="1122218" y="1911927"/>
            <a:ext cx="9071264" cy="3761509"/>
          </a:xfrm>
          <a:custGeom>
            <a:avLst/>
            <a:gdLst>
              <a:gd name="connsiteX0" fmla="*/ 166255 w 9071264"/>
              <a:gd name="connsiteY0" fmla="*/ 20782 h 3761509"/>
              <a:gd name="connsiteX1" fmla="*/ 166255 w 9071264"/>
              <a:gd name="connsiteY1" fmla="*/ 145473 h 3761509"/>
              <a:gd name="connsiteX2" fmla="*/ 155864 w 9071264"/>
              <a:gd name="connsiteY2" fmla="*/ 249382 h 3761509"/>
              <a:gd name="connsiteX3" fmla="*/ 176646 w 9071264"/>
              <a:gd name="connsiteY3" fmla="*/ 405246 h 3761509"/>
              <a:gd name="connsiteX4" fmla="*/ 176646 w 9071264"/>
              <a:gd name="connsiteY4" fmla="*/ 623455 h 3761509"/>
              <a:gd name="connsiteX5" fmla="*/ 852055 w 9071264"/>
              <a:gd name="connsiteY5" fmla="*/ 623455 h 3761509"/>
              <a:gd name="connsiteX6" fmla="*/ 893618 w 9071264"/>
              <a:gd name="connsiteY6" fmla="*/ 654628 h 3761509"/>
              <a:gd name="connsiteX7" fmla="*/ 945573 w 9071264"/>
              <a:gd name="connsiteY7" fmla="*/ 768928 h 3761509"/>
              <a:gd name="connsiteX8" fmla="*/ 4540827 w 9071264"/>
              <a:gd name="connsiteY8" fmla="*/ 696191 h 3761509"/>
              <a:gd name="connsiteX9" fmla="*/ 8167255 w 9071264"/>
              <a:gd name="connsiteY9" fmla="*/ 727364 h 3761509"/>
              <a:gd name="connsiteX10" fmla="*/ 8219209 w 9071264"/>
              <a:gd name="connsiteY10" fmla="*/ 633846 h 3761509"/>
              <a:gd name="connsiteX11" fmla="*/ 8905009 w 9071264"/>
              <a:gd name="connsiteY11" fmla="*/ 602673 h 3761509"/>
              <a:gd name="connsiteX12" fmla="*/ 8894618 w 9071264"/>
              <a:gd name="connsiteY12" fmla="*/ 384464 h 3761509"/>
              <a:gd name="connsiteX13" fmla="*/ 8915400 w 9071264"/>
              <a:gd name="connsiteY13" fmla="*/ 228600 h 3761509"/>
              <a:gd name="connsiteX14" fmla="*/ 8894618 w 9071264"/>
              <a:gd name="connsiteY14" fmla="*/ 0 h 3761509"/>
              <a:gd name="connsiteX15" fmla="*/ 8946573 w 9071264"/>
              <a:gd name="connsiteY15" fmla="*/ 72737 h 3761509"/>
              <a:gd name="connsiteX16" fmla="*/ 9019309 w 9071264"/>
              <a:gd name="connsiteY16" fmla="*/ 384464 h 3761509"/>
              <a:gd name="connsiteX17" fmla="*/ 9040091 w 9071264"/>
              <a:gd name="connsiteY17" fmla="*/ 602673 h 3761509"/>
              <a:gd name="connsiteX18" fmla="*/ 9071264 w 9071264"/>
              <a:gd name="connsiteY18" fmla="*/ 602673 h 3761509"/>
              <a:gd name="connsiteX19" fmla="*/ 9060873 w 9071264"/>
              <a:gd name="connsiteY19" fmla="*/ 737755 h 3761509"/>
              <a:gd name="connsiteX20" fmla="*/ 8603673 w 9071264"/>
              <a:gd name="connsiteY20" fmla="*/ 737755 h 3761509"/>
              <a:gd name="connsiteX21" fmla="*/ 8603673 w 9071264"/>
              <a:gd name="connsiteY21" fmla="*/ 852055 h 3761509"/>
              <a:gd name="connsiteX22" fmla="*/ 8447809 w 9071264"/>
              <a:gd name="connsiteY22" fmla="*/ 883228 h 3761509"/>
              <a:gd name="connsiteX23" fmla="*/ 8458200 w 9071264"/>
              <a:gd name="connsiteY23" fmla="*/ 1070264 h 3761509"/>
              <a:gd name="connsiteX24" fmla="*/ 8395855 w 9071264"/>
              <a:gd name="connsiteY24" fmla="*/ 1132609 h 3761509"/>
              <a:gd name="connsiteX25" fmla="*/ 7637318 w 9071264"/>
              <a:gd name="connsiteY25" fmla="*/ 1517073 h 3761509"/>
              <a:gd name="connsiteX26" fmla="*/ 7647709 w 9071264"/>
              <a:gd name="connsiteY26" fmla="*/ 1620982 h 3761509"/>
              <a:gd name="connsiteX27" fmla="*/ 7637318 w 9071264"/>
              <a:gd name="connsiteY27" fmla="*/ 2244437 h 3761509"/>
              <a:gd name="connsiteX28" fmla="*/ 6244937 w 9071264"/>
              <a:gd name="connsiteY28" fmla="*/ 2234046 h 3761509"/>
              <a:gd name="connsiteX29" fmla="*/ 6244937 w 9071264"/>
              <a:gd name="connsiteY29" fmla="*/ 2161309 h 3761509"/>
              <a:gd name="connsiteX30" fmla="*/ 6089073 w 9071264"/>
              <a:gd name="connsiteY30" fmla="*/ 2254828 h 3761509"/>
              <a:gd name="connsiteX31" fmla="*/ 6099464 w 9071264"/>
              <a:gd name="connsiteY31" fmla="*/ 3543300 h 3761509"/>
              <a:gd name="connsiteX32" fmla="*/ 5787737 w 9071264"/>
              <a:gd name="connsiteY32" fmla="*/ 3761509 h 3761509"/>
              <a:gd name="connsiteX33" fmla="*/ 5725391 w 9071264"/>
              <a:gd name="connsiteY33" fmla="*/ 3678382 h 3761509"/>
              <a:gd name="connsiteX34" fmla="*/ 5985164 w 9071264"/>
              <a:gd name="connsiteY34" fmla="*/ 3480955 h 3761509"/>
              <a:gd name="connsiteX35" fmla="*/ 5974773 w 9071264"/>
              <a:gd name="connsiteY35" fmla="*/ 2192482 h 3761509"/>
              <a:gd name="connsiteX36" fmla="*/ 6244937 w 9071264"/>
              <a:gd name="connsiteY36" fmla="*/ 2015837 h 3761509"/>
              <a:gd name="connsiteX37" fmla="*/ 6255327 w 9071264"/>
              <a:gd name="connsiteY37" fmla="*/ 1620982 h 3761509"/>
              <a:gd name="connsiteX38" fmla="*/ 2847109 w 9071264"/>
              <a:gd name="connsiteY38" fmla="*/ 1641764 h 3761509"/>
              <a:gd name="connsiteX39" fmla="*/ 2836718 w 9071264"/>
              <a:gd name="connsiteY39" fmla="*/ 2026228 h 3761509"/>
              <a:gd name="connsiteX40" fmla="*/ 3117273 w 9071264"/>
              <a:gd name="connsiteY40" fmla="*/ 2171700 h 3761509"/>
              <a:gd name="connsiteX41" fmla="*/ 3106882 w 9071264"/>
              <a:gd name="connsiteY41" fmla="*/ 3501737 h 3761509"/>
              <a:gd name="connsiteX42" fmla="*/ 3377046 w 9071264"/>
              <a:gd name="connsiteY42" fmla="*/ 3657600 h 3761509"/>
              <a:gd name="connsiteX43" fmla="*/ 3314700 w 9071264"/>
              <a:gd name="connsiteY43" fmla="*/ 3740728 h 3761509"/>
              <a:gd name="connsiteX44" fmla="*/ 3013364 w 9071264"/>
              <a:gd name="connsiteY44" fmla="*/ 3543300 h 3761509"/>
              <a:gd name="connsiteX45" fmla="*/ 3023755 w 9071264"/>
              <a:gd name="connsiteY45" fmla="*/ 3429000 h 3761509"/>
              <a:gd name="connsiteX46" fmla="*/ 2992582 w 9071264"/>
              <a:gd name="connsiteY46" fmla="*/ 2244437 h 3761509"/>
              <a:gd name="connsiteX47" fmla="*/ 2836718 w 9071264"/>
              <a:gd name="connsiteY47" fmla="*/ 2140528 h 3761509"/>
              <a:gd name="connsiteX48" fmla="*/ 2847109 w 9071264"/>
              <a:gd name="connsiteY48" fmla="*/ 2244437 h 3761509"/>
              <a:gd name="connsiteX49" fmla="*/ 1465118 w 9071264"/>
              <a:gd name="connsiteY49" fmla="*/ 2244437 h 3761509"/>
              <a:gd name="connsiteX50" fmla="*/ 1454727 w 9071264"/>
              <a:gd name="connsiteY50" fmla="*/ 1537855 h 3761509"/>
              <a:gd name="connsiteX51" fmla="*/ 623455 w 9071264"/>
              <a:gd name="connsiteY51" fmla="*/ 1101437 h 3761509"/>
              <a:gd name="connsiteX52" fmla="*/ 623455 w 9071264"/>
              <a:gd name="connsiteY52" fmla="*/ 883228 h 3761509"/>
              <a:gd name="connsiteX53" fmla="*/ 477982 w 9071264"/>
              <a:gd name="connsiteY53" fmla="*/ 872837 h 3761509"/>
              <a:gd name="connsiteX54" fmla="*/ 488373 w 9071264"/>
              <a:gd name="connsiteY54" fmla="*/ 748146 h 3761509"/>
              <a:gd name="connsiteX55" fmla="*/ 0 w 9071264"/>
              <a:gd name="connsiteY55" fmla="*/ 768928 h 3761509"/>
              <a:gd name="connsiteX56" fmla="*/ 10391 w 9071264"/>
              <a:gd name="connsiteY56" fmla="*/ 613064 h 3761509"/>
              <a:gd name="connsiteX57" fmla="*/ 31173 w 9071264"/>
              <a:gd name="connsiteY57" fmla="*/ 613064 h 3761509"/>
              <a:gd name="connsiteX58" fmla="*/ 62346 w 9071264"/>
              <a:gd name="connsiteY58" fmla="*/ 374073 h 3761509"/>
              <a:gd name="connsiteX59" fmla="*/ 103909 w 9071264"/>
              <a:gd name="connsiteY59" fmla="*/ 176646 h 3761509"/>
              <a:gd name="connsiteX60" fmla="*/ 166255 w 9071264"/>
              <a:gd name="connsiteY60" fmla="*/ 20782 h 376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9071264" h="3761509">
                <a:moveTo>
                  <a:pt x="166255" y="20782"/>
                </a:moveTo>
                <a:lnTo>
                  <a:pt x="166255" y="145473"/>
                </a:lnTo>
                <a:lnTo>
                  <a:pt x="155864" y="249382"/>
                </a:lnTo>
                <a:lnTo>
                  <a:pt x="176646" y="405246"/>
                </a:lnTo>
                <a:lnTo>
                  <a:pt x="176646" y="623455"/>
                </a:lnTo>
                <a:lnTo>
                  <a:pt x="852055" y="623455"/>
                </a:lnTo>
                <a:lnTo>
                  <a:pt x="893618" y="654628"/>
                </a:lnTo>
                <a:lnTo>
                  <a:pt x="945573" y="768928"/>
                </a:lnTo>
                <a:lnTo>
                  <a:pt x="4540827" y="696191"/>
                </a:lnTo>
                <a:lnTo>
                  <a:pt x="8167255" y="727364"/>
                </a:lnTo>
                <a:lnTo>
                  <a:pt x="8219209" y="633846"/>
                </a:lnTo>
                <a:lnTo>
                  <a:pt x="8905009" y="602673"/>
                </a:lnTo>
                <a:lnTo>
                  <a:pt x="8894618" y="384464"/>
                </a:lnTo>
                <a:lnTo>
                  <a:pt x="8915400" y="228600"/>
                </a:lnTo>
                <a:lnTo>
                  <a:pt x="8894618" y="0"/>
                </a:lnTo>
                <a:lnTo>
                  <a:pt x="8946573" y="72737"/>
                </a:lnTo>
                <a:lnTo>
                  <a:pt x="9019309" y="384464"/>
                </a:lnTo>
                <a:lnTo>
                  <a:pt x="9040091" y="602673"/>
                </a:lnTo>
                <a:lnTo>
                  <a:pt x="9071264" y="602673"/>
                </a:lnTo>
                <a:lnTo>
                  <a:pt x="9060873" y="737755"/>
                </a:lnTo>
                <a:lnTo>
                  <a:pt x="8603673" y="737755"/>
                </a:lnTo>
                <a:lnTo>
                  <a:pt x="8603673" y="852055"/>
                </a:lnTo>
                <a:lnTo>
                  <a:pt x="8447809" y="883228"/>
                </a:lnTo>
                <a:lnTo>
                  <a:pt x="8458200" y="1070264"/>
                </a:lnTo>
                <a:lnTo>
                  <a:pt x="8395855" y="1132609"/>
                </a:lnTo>
                <a:lnTo>
                  <a:pt x="7637318" y="1517073"/>
                </a:lnTo>
                <a:lnTo>
                  <a:pt x="7647709" y="1620982"/>
                </a:lnTo>
                <a:lnTo>
                  <a:pt x="7637318" y="2244437"/>
                </a:lnTo>
                <a:lnTo>
                  <a:pt x="6244937" y="2234046"/>
                </a:lnTo>
                <a:lnTo>
                  <a:pt x="6244937" y="2161309"/>
                </a:lnTo>
                <a:lnTo>
                  <a:pt x="6089073" y="2254828"/>
                </a:lnTo>
                <a:cubicBezTo>
                  <a:pt x="6092537" y="2684319"/>
                  <a:pt x="6096000" y="3113809"/>
                  <a:pt x="6099464" y="3543300"/>
                </a:cubicBezTo>
                <a:lnTo>
                  <a:pt x="5787737" y="3761509"/>
                </a:lnTo>
                <a:lnTo>
                  <a:pt x="5725391" y="3678382"/>
                </a:lnTo>
                <a:lnTo>
                  <a:pt x="5985164" y="3480955"/>
                </a:lnTo>
                <a:cubicBezTo>
                  <a:pt x="5981700" y="3051464"/>
                  <a:pt x="5978237" y="2621973"/>
                  <a:pt x="5974773" y="2192482"/>
                </a:cubicBezTo>
                <a:lnTo>
                  <a:pt x="6244937" y="2015837"/>
                </a:lnTo>
                <a:lnTo>
                  <a:pt x="6255327" y="1620982"/>
                </a:lnTo>
                <a:lnTo>
                  <a:pt x="2847109" y="1641764"/>
                </a:lnTo>
                <a:lnTo>
                  <a:pt x="2836718" y="2026228"/>
                </a:lnTo>
                <a:lnTo>
                  <a:pt x="3117273" y="2171700"/>
                </a:lnTo>
                <a:cubicBezTo>
                  <a:pt x="3113809" y="2615046"/>
                  <a:pt x="3110346" y="3058391"/>
                  <a:pt x="3106882" y="3501737"/>
                </a:cubicBezTo>
                <a:lnTo>
                  <a:pt x="3377046" y="3657600"/>
                </a:lnTo>
                <a:lnTo>
                  <a:pt x="3314700" y="3740728"/>
                </a:lnTo>
                <a:lnTo>
                  <a:pt x="3013364" y="3543300"/>
                </a:lnTo>
                <a:lnTo>
                  <a:pt x="3023755" y="3429000"/>
                </a:lnTo>
                <a:lnTo>
                  <a:pt x="2992582" y="2244437"/>
                </a:lnTo>
                <a:lnTo>
                  <a:pt x="2836718" y="2140528"/>
                </a:lnTo>
                <a:lnTo>
                  <a:pt x="2847109" y="2244437"/>
                </a:lnTo>
                <a:lnTo>
                  <a:pt x="1465118" y="2244437"/>
                </a:lnTo>
                <a:lnTo>
                  <a:pt x="1454727" y="1537855"/>
                </a:lnTo>
                <a:lnTo>
                  <a:pt x="623455" y="1101437"/>
                </a:lnTo>
                <a:lnTo>
                  <a:pt x="623455" y="883228"/>
                </a:lnTo>
                <a:lnTo>
                  <a:pt x="477982" y="872837"/>
                </a:lnTo>
                <a:lnTo>
                  <a:pt x="488373" y="748146"/>
                </a:lnTo>
                <a:lnTo>
                  <a:pt x="0" y="768928"/>
                </a:lnTo>
                <a:lnTo>
                  <a:pt x="10391" y="613064"/>
                </a:lnTo>
                <a:lnTo>
                  <a:pt x="31173" y="613064"/>
                </a:lnTo>
                <a:lnTo>
                  <a:pt x="62346" y="374073"/>
                </a:lnTo>
                <a:lnTo>
                  <a:pt x="103909" y="176646"/>
                </a:lnTo>
                <a:lnTo>
                  <a:pt x="166255" y="20782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70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E8E8-8B69-4AF3-BA48-D3DB82C0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5708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Proposed Bridge Cross Section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039DBC-894A-4E75-B527-BBA79E45F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569" y="1286787"/>
            <a:ext cx="6962862" cy="54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E8E8-8B69-4AF3-BA48-D3DB82C0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56" y="11284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Bridge Railing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030169-F806-4ED4-9559-536D5A56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012" y="6102751"/>
            <a:ext cx="1638650" cy="742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Existing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BDEF81-7CF0-4158-B031-7192BC5D444C}"/>
              </a:ext>
            </a:extLst>
          </p:cNvPr>
          <p:cNvSpPr txBox="1">
            <a:spLocks/>
          </p:cNvSpPr>
          <p:nvPr/>
        </p:nvSpPr>
        <p:spPr>
          <a:xfrm>
            <a:off x="7913422" y="6114124"/>
            <a:ext cx="3468906" cy="500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Recommended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7E27E-79E5-4A8F-A494-3CDE8F6F3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52"/>
          <a:stretch/>
        </p:blipFill>
        <p:spPr>
          <a:xfrm>
            <a:off x="3855012" y="2958680"/>
            <a:ext cx="3956717" cy="3155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D8125-0775-460C-AFB2-228D17255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6" r="5507"/>
          <a:stretch/>
        </p:blipFill>
        <p:spPr>
          <a:xfrm>
            <a:off x="7913422" y="2958680"/>
            <a:ext cx="3956717" cy="31614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E4780F-2E78-4535-8EC9-5BFEC9BA01F8}"/>
              </a:ext>
            </a:extLst>
          </p:cNvPr>
          <p:cNvSpPr txBox="1">
            <a:spLocks/>
          </p:cNvSpPr>
          <p:nvPr/>
        </p:nvSpPr>
        <p:spPr>
          <a:xfrm>
            <a:off x="525710" y="1409350"/>
            <a:ext cx="10765872" cy="1166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Similar to 10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Avenue Bridge (shown right)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Complements the original Nicollet Ave. railing (shown left)</a:t>
            </a:r>
          </a:p>
        </p:txBody>
      </p:sp>
      <p:pic>
        <p:nvPicPr>
          <p:cNvPr id="4" name="Picture 3" descr="A piece of paper with writing&#10;&#10;Description automatically generated with low confidence">
            <a:extLst>
              <a:ext uri="{FF2B5EF4-FFF2-40B4-BE49-F238E27FC236}">
                <a16:creationId xmlns:a16="http://schemas.microsoft.com/office/drawing/2014/main" id="{C9526BA4-9BE4-44B4-BEC8-6F63F0B60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16917" r="57237" b="52545"/>
          <a:stretch/>
        </p:blipFill>
        <p:spPr>
          <a:xfrm>
            <a:off x="206654" y="2958680"/>
            <a:ext cx="3546665" cy="315544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468180-04B5-4561-A74F-CC71A0EAE2CA}"/>
              </a:ext>
            </a:extLst>
          </p:cNvPr>
          <p:cNvSpPr txBox="1">
            <a:spLocks/>
          </p:cNvSpPr>
          <p:nvPr/>
        </p:nvSpPr>
        <p:spPr>
          <a:xfrm>
            <a:off x="187157" y="6102750"/>
            <a:ext cx="1638650" cy="74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Original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9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32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222</Words>
  <Application>Microsoft Office PowerPoint</Application>
  <PresentationFormat>Widescreen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Office Theme</vt:lpstr>
      <vt:lpstr>Depth</vt:lpstr>
      <vt:lpstr>Bridge Components</vt:lpstr>
      <vt:lpstr>PowerPoint Presentation</vt:lpstr>
      <vt:lpstr>PowerPoint Presentation</vt:lpstr>
      <vt:lpstr>Proposed Bridge Cross Section</vt:lpstr>
      <vt:lpstr>Bridge Railing</vt:lpstr>
      <vt:lpstr>PowerPoint Presentation</vt:lpstr>
    </vt:vector>
  </TitlesOfParts>
  <Company>City of Minneapolis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Components</dc:title>
  <dc:creator>Elwood, Donald</dc:creator>
  <cp:lastModifiedBy>Elwood, Donald</cp:lastModifiedBy>
  <cp:revision>1</cp:revision>
  <dcterms:created xsi:type="dcterms:W3CDTF">2024-05-16T14:16:01Z</dcterms:created>
  <dcterms:modified xsi:type="dcterms:W3CDTF">2024-05-16T14:20:10Z</dcterms:modified>
</cp:coreProperties>
</file>