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65" r:id="rId3"/>
    <p:sldId id="310" r:id="rId4"/>
    <p:sldId id="312" r:id="rId5"/>
    <p:sldId id="266" r:id="rId6"/>
    <p:sldId id="314" r:id="rId7"/>
    <p:sldId id="316" r:id="rId8"/>
    <p:sldId id="313" r:id="rId9"/>
    <p:sldId id="322" r:id="rId10"/>
    <p:sldId id="325" r:id="rId11"/>
    <p:sldId id="324" r:id="rId12"/>
    <p:sldId id="323" r:id="rId13"/>
    <p:sldId id="321" r:id="rId14"/>
    <p:sldId id="326" r:id="rId15"/>
    <p:sldId id="327" r:id="rId16"/>
    <p:sldId id="353" r:id="rId17"/>
    <p:sldId id="263" r:id="rId18"/>
    <p:sldId id="333" r:id="rId19"/>
    <p:sldId id="346" r:id="rId20"/>
    <p:sldId id="340" r:id="rId21"/>
    <p:sldId id="343" r:id="rId22"/>
    <p:sldId id="344" r:id="rId23"/>
    <p:sldId id="354" r:id="rId24"/>
    <p:sldId id="345" r:id="rId25"/>
    <p:sldId id="347" r:id="rId26"/>
    <p:sldId id="348" r:id="rId27"/>
    <p:sldId id="319" r:id="rId28"/>
    <p:sldId id="341" r:id="rId29"/>
    <p:sldId id="359" r:id="rId30"/>
    <p:sldId id="342" r:id="rId31"/>
    <p:sldId id="356" r:id="rId32"/>
    <p:sldId id="357" r:id="rId33"/>
    <p:sldId id="358" r:id="rId34"/>
    <p:sldId id="335" r:id="rId3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8" d="100"/>
          <a:sy n="118" d="100"/>
        </p:scale>
        <p:origin x="140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B3869EAF-9E1D-4798-BC2B-999213748E59}" type="datetimeFigureOut">
              <a:rPr lang="en-US" smtClean="0"/>
              <a:t>4/10/2023</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0B05765-7E18-462C-9C37-F73C204363F3}" type="slidenum">
              <a:rPr lang="en-US" smtClean="0"/>
              <a:t>‹#›</a:t>
            </a:fld>
            <a:endParaRPr lang="en-US"/>
          </a:p>
        </p:txBody>
      </p:sp>
    </p:spTree>
    <p:extLst>
      <p:ext uri="{BB962C8B-B14F-4D97-AF65-F5344CB8AC3E}">
        <p14:creationId xmlns:p14="http://schemas.microsoft.com/office/powerpoint/2010/main" val="1226354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B05765-7E18-462C-9C37-F73C204363F3}" type="slidenum">
              <a:rPr lang="en-US" smtClean="0"/>
              <a:t>1</a:t>
            </a:fld>
            <a:endParaRPr lang="en-US"/>
          </a:p>
        </p:txBody>
      </p:sp>
    </p:spTree>
    <p:extLst>
      <p:ext uri="{BB962C8B-B14F-4D97-AF65-F5344CB8AC3E}">
        <p14:creationId xmlns:p14="http://schemas.microsoft.com/office/powerpoint/2010/main" val="2457184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12032" y="-12700"/>
            <a:ext cx="9175082" cy="57544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9861" y="1791929"/>
            <a:ext cx="7772400" cy="797398"/>
          </a:xfrm>
        </p:spPr>
        <p:txBody>
          <a:bodyPr anchor="b">
            <a:normAutofit/>
          </a:bodyPr>
          <a:lstStyle>
            <a:lvl1pPr algn="l">
              <a:defRPr sz="4800" b="0">
                <a:solidFill>
                  <a:schemeClr val="bg1"/>
                </a:solidFill>
              </a:defRPr>
            </a:lvl1pPr>
          </a:lstStyle>
          <a:p>
            <a:r>
              <a:rPr lang="en-US"/>
              <a:t>Click to edit Master title style</a:t>
            </a:r>
          </a:p>
        </p:txBody>
      </p:sp>
      <p:sp>
        <p:nvSpPr>
          <p:cNvPr id="3" name="Subtitle 2"/>
          <p:cNvSpPr>
            <a:spLocks noGrp="1"/>
          </p:cNvSpPr>
          <p:nvPr>
            <p:ph type="subTitle" idx="1"/>
          </p:nvPr>
        </p:nvSpPr>
        <p:spPr>
          <a:xfrm>
            <a:off x="4049485" y="3602038"/>
            <a:ext cx="4833257"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457950" y="6033863"/>
            <a:ext cx="2057400" cy="365125"/>
          </a:xfrm>
          <a:prstGeom prst="rect">
            <a:avLst/>
          </a:prstGeom>
        </p:spPr>
        <p:txBody>
          <a:bodyPr/>
          <a:lstStyle>
            <a:lvl1pPr algn="r">
              <a:defRPr>
                <a:solidFill>
                  <a:schemeClr val="tx2"/>
                </a:solidFill>
              </a:defRPr>
            </a:lvl1pPr>
          </a:lstStyle>
          <a:p>
            <a:fld id="{87744F2F-5F95-4160-BBB5-B615D10597D2}" type="datetime4">
              <a:rPr lang="en-US" smtClean="0"/>
              <a:t>April 10, 2023</a:t>
            </a:fld>
            <a:endParaRPr lang="en-US"/>
          </a:p>
        </p:txBody>
      </p:sp>
      <p:sp>
        <p:nvSpPr>
          <p:cNvPr id="9" name="Rectangle 8"/>
          <p:cNvSpPr/>
          <p:nvPr userDrawn="1"/>
        </p:nvSpPr>
        <p:spPr>
          <a:xfrm>
            <a:off x="-12032" y="5741714"/>
            <a:ext cx="1942432" cy="111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CEA6A65-BE7D-4D61-A608-1539A25B89AE}" type="slidenum">
              <a:rPr lang="en-US" smtClean="0"/>
              <a:pPr/>
              <a:t>‹#›</a:t>
            </a:fld>
            <a:endParaRPr lang="en-US"/>
          </a:p>
        </p:txBody>
      </p:sp>
      <p:sp>
        <p:nvSpPr>
          <p:cNvPr id="8" name="TextBox 7"/>
          <p:cNvSpPr txBox="1"/>
          <p:nvPr userDrawn="1"/>
        </p:nvSpPr>
        <p:spPr>
          <a:xfrm>
            <a:off x="471949" y="1378974"/>
            <a:ext cx="2330246" cy="369332"/>
          </a:xfrm>
          <a:prstGeom prst="rect">
            <a:avLst/>
          </a:prstGeom>
          <a:noFill/>
        </p:spPr>
        <p:txBody>
          <a:bodyPr wrap="square" rtlCol="0">
            <a:spAutoFit/>
          </a:bodyPr>
          <a:lstStyle/>
          <a:p>
            <a:r>
              <a:rPr lang="en-US" altLang="en-US" sz="1800">
                <a:solidFill>
                  <a:schemeClr val="bg1"/>
                </a:solidFill>
              </a:rPr>
              <a:t>CITY OF MINNEAPOLIS</a:t>
            </a: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9861" y="5906793"/>
            <a:ext cx="1252384" cy="728007"/>
          </a:xfrm>
          <a:prstGeom prst="rect">
            <a:avLst/>
          </a:prstGeom>
        </p:spPr>
      </p:pic>
    </p:spTree>
    <p:extLst>
      <p:ext uri="{BB962C8B-B14F-4D97-AF65-F5344CB8AC3E}">
        <p14:creationId xmlns:p14="http://schemas.microsoft.com/office/powerpoint/2010/main" val="35165154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613284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84473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8AC0"/>
                </a:solidFill>
              </a:defRPr>
            </a:lvl1pPr>
          </a:lstStyle>
          <a:p>
            <a:r>
              <a:rPr lang="en-US"/>
              <a:t>Click to edit Master title style</a:t>
            </a:r>
          </a:p>
        </p:txBody>
      </p:sp>
      <p:sp>
        <p:nvSpPr>
          <p:cNvPr id="3" name="Content Placeholder 2"/>
          <p:cNvSpPr>
            <a:spLocks noGrp="1"/>
          </p:cNvSpPr>
          <p:nvPr>
            <p:ph idx="1"/>
          </p:nvPr>
        </p:nvSpPr>
        <p:spPr/>
        <p:txBody>
          <a:bodyPr/>
          <a:lstStyle>
            <a:lvl1pPr>
              <a:buClr>
                <a:srgbClr val="A2B427"/>
              </a:buClr>
              <a:defRPr/>
            </a:lvl1pPr>
            <a:lvl2pPr>
              <a:buClr>
                <a:srgbClr val="A2B427"/>
              </a:buClr>
              <a:defRPr/>
            </a:lvl2pPr>
            <a:lvl3pPr>
              <a:buClr>
                <a:srgbClr val="A2B427"/>
              </a:buClr>
              <a:defRPr/>
            </a:lvl3pPr>
            <a:lvl4pPr>
              <a:buClr>
                <a:srgbClr val="A2B427"/>
              </a:buClr>
              <a:defRPr/>
            </a:lvl4pPr>
            <a:lvl5pPr>
              <a:buClr>
                <a:srgbClr val="A2B427"/>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145167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2944459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73095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3509977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397295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7856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3172975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CEA6A65-BE7D-4D61-A608-1539A25B89AE}" type="slidenum">
              <a:rPr lang="en-US" smtClean="0"/>
              <a:t>‹#›</a:t>
            </a:fld>
            <a:endParaRPr lang="en-US"/>
          </a:p>
        </p:txBody>
      </p:sp>
    </p:spTree>
    <p:extLst>
      <p:ext uri="{BB962C8B-B14F-4D97-AF65-F5344CB8AC3E}">
        <p14:creationId xmlns:p14="http://schemas.microsoft.com/office/powerpoint/2010/main" val="428843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A6A65-BE7D-4D61-A608-1539A25B89AE}" type="slidenum">
              <a:rPr lang="en-US" smtClean="0"/>
              <a:t>‹#›</a:t>
            </a:fld>
            <a:endParaRPr lang="en-US"/>
          </a:p>
        </p:txBody>
      </p:sp>
    </p:spTree>
    <p:extLst>
      <p:ext uri="{BB962C8B-B14F-4D97-AF65-F5344CB8AC3E}">
        <p14:creationId xmlns:p14="http://schemas.microsoft.com/office/powerpoint/2010/main" val="2219618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rgbClr val="008AC0"/>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92D050"/>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92D05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92D05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92D05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hyperlink" Target="http://www.metrotransit.org/" TargetMode="Externa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minneapolismn.gov/government/projects/bryant-ave-s-reconstruct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ndrew.torgerson@minneapolismn.gov" TargetMode="External"/><Relationship Id="rId2" Type="http://schemas.openxmlformats.org/officeDocument/2006/relationships/hyperlink" Target="mailto:Menbere.wodajo@minneapolismn.gov" TargetMode="External"/><Relationship Id="rId1" Type="http://schemas.openxmlformats.org/officeDocument/2006/relationships/slideLayout" Target="../slideLayouts/slideLayout2.xml"/><Relationship Id="rId4" Type="http://schemas.openxmlformats.org/officeDocument/2006/relationships/hyperlink" Target="https://www.minneapolismn.gov/government/projects/bryant-ave-s-reconstruction/"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9861" y="1791928"/>
            <a:ext cx="7772400" cy="1360345"/>
          </a:xfrm>
        </p:spPr>
        <p:txBody>
          <a:bodyPr>
            <a:normAutofit/>
          </a:bodyPr>
          <a:lstStyle/>
          <a:p>
            <a:r>
              <a:rPr lang="en-US" sz="4900" b="1">
                <a:latin typeface="+mn-lt"/>
              </a:rPr>
              <a:t>Bryant Ave S Reconstruction  </a:t>
            </a:r>
            <a:br>
              <a:rPr lang="en-US"/>
            </a:br>
            <a:endParaRPr lang="en-US" sz="3200"/>
          </a:p>
        </p:txBody>
      </p:sp>
      <p:sp>
        <p:nvSpPr>
          <p:cNvPr id="3" name="Subtitle 2"/>
          <p:cNvSpPr>
            <a:spLocks noGrp="1"/>
          </p:cNvSpPr>
          <p:nvPr>
            <p:ph type="subTitle" idx="1"/>
          </p:nvPr>
        </p:nvSpPr>
        <p:spPr>
          <a:xfrm>
            <a:off x="1" y="3602038"/>
            <a:ext cx="8882742" cy="1655762"/>
          </a:xfrm>
        </p:spPr>
        <p:txBody>
          <a:bodyPr vert="horz" lIns="91440" tIns="45720" rIns="91440" bIns="45720" rtlCol="0" anchor="t">
            <a:normAutofit/>
          </a:bodyPr>
          <a:lstStyle/>
          <a:p>
            <a:r>
              <a:rPr lang="en-US"/>
              <a:t>Stakeholders meeting #1 </a:t>
            </a:r>
          </a:p>
          <a:p>
            <a:r>
              <a:rPr lang="en-US"/>
              <a:t>April 6</a:t>
            </a:r>
            <a:r>
              <a:rPr lang="en-US" baseline="30000"/>
              <a:t>th</a:t>
            </a:r>
            <a:r>
              <a:rPr lang="en-US"/>
              <a:t> , 2023</a:t>
            </a:r>
            <a:endParaRPr lang="en-US">
              <a:cs typeface="Calibri"/>
            </a:endParaRPr>
          </a:p>
        </p:txBody>
      </p:sp>
      <p:sp>
        <p:nvSpPr>
          <p:cNvPr id="7" name="Date Placeholder 6"/>
          <p:cNvSpPr>
            <a:spLocks noGrp="1"/>
          </p:cNvSpPr>
          <p:nvPr>
            <p:ph type="dt" sz="half" idx="10"/>
          </p:nvPr>
        </p:nvSpPr>
        <p:spPr>
          <a:xfrm>
            <a:off x="2069806" y="6162675"/>
            <a:ext cx="6969420" cy="590550"/>
          </a:xfrm>
        </p:spPr>
        <p:txBody>
          <a:bodyPr/>
          <a:lstStyle/>
          <a:p>
            <a:pPr algn="l"/>
            <a:endParaRPr lang="en-US" altLang="en-US"/>
          </a:p>
          <a:p>
            <a:pPr algn="l"/>
            <a:endParaRPr lang="en-US"/>
          </a:p>
        </p:txBody>
      </p:sp>
    </p:spTree>
    <p:extLst>
      <p:ext uri="{BB962C8B-B14F-4D97-AF65-F5344CB8AC3E}">
        <p14:creationId xmlns:p14="http://schemas.microsoft.com/office/powerpoint/2010/main" val="3843293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1" y="207264"/>
            <a:ext cx="5846548" cy="713231"/>
          </a:xfrm>
        </p:spPr>
        <p:txBody>
          <a:bodyPr>
            <a:noAutofit/>
          </a:bodyPr>
          <a:lstStyle/>
          <a:p>
            <a:r>
              <a:rPr lang="en-US" sz="4400">
                <a:latin typeface="+mn-lt"/>
              </a:rPr>
              <a:t>Coordinated work</a:t>
            </a:r>
          </a:p>
        </p:txBody>
      </p:sp>
      <p:sp>
        <p:nvSpPr>
          <p:cNvPr id="4" name="Slide Number Placeholder 3"/>
          <p:cNvSpPr>
            <a:spLocks noGrp="1"/>
          </p:cNvSpPr>
          <p:nvPr>
            <p:ph type="sldNum" sz="quarter" idx="12"/>
          </p:nvPr>
        </p:nvSpPr>
        <p:spPr/>
        <p:txBody>
          <a:bodyPr/>
          <a:lstStyle/>
          <a:p>
            <a:fld id="{ACEA6A65-BE7D-4D61-A608-1539A25B89AE}" type="slidenum">
              <a:rPr lang="en-US" smtClean="0"/>
              <a:t>10</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707136" y="999743"/>
            <a:ext cx="8162544" cy="3785652"/>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latin typeface="+mn-lt"/>
              </a:rPr>
              <a:t>CenterPoint:- </a:t>
            </a:r>
            <a:r>
              <a:rPr lang="en-US" sz="2400"/>
              <a:t>Abandoned pipe gas removal along Bryant</a:t>
            </a:r>
            <a:r>
              <a:rPr lang="en-US" sz="2400">
                <a:solidFill>
                  <a:srgbClr val="008AC0"/>
                </a:solidFill>
                <a:latin typeface="+mn-lt"/>
              </a:rPr>
              <a:t> </a:t>
            </a:r>
            <a:endParaRPr lang="en-US" sz="2400">
              <a:latin typeface="+mn-lt"/>
            </a:endParaRPr>
          </a:p>
          <a:p>
            <a:pPr marL="342900" indent="-342900">
              <a:buFont typeface="Arial" panose="020B0604020202020204" pitchFamily="34" charset="0"/>
              <a:buChar char="•"/>
            </a:pPr>
            <a:r>
              <a:rPr lang="en-US" sz="2400">
                <a:latin typeface="+mn-lt"/>
              </a:rPr>
              <a:t>Xcel Energy:- Relocation and removal of existing power poles </a:t>
            </a:r>
          </a:p>
          <a:p>
            <a:pPr marL="342900" indent="-342900">
              <a:buFont typeface="Arial" panose="020B0604020202020204" pitchFamily="34" charset="0"/>
              <a:buChar char="•"/>
            </a:pPr>
            <a:r>
              <a:rPr lang="en-US" sz="2400"/>
              <a:t>Verizon/MCI:- Adjustments/relocation of existing structures  </a:t>
            </a:r>
            <a:endParaRPr lang="en-US" sz="2400">
              <a:cs typeface="Calibri"/>
            </a:endParaRPr>
          </a:p>
          <a:p>
            <a:pPr marL="342900" indent="-342900">
              <a:buFont typeface="Arial" panose="020B0604020202020204" pitchFamily="34" charset="0"/>
              <a:buChar char="•"/>
            </a:pPr>
            <a:r>
              <a:rPr lang="en-US" sz="2400"/>
              <a:t>Lumen:- Adjustments/relocation of existing structures, installation of new conduit to accommodate proposed construction.  </a:t>
            </a:r>
          </a:p>
          <a:p>
            <a:pPr marL="342900" indent="-342900">
              <a:buFont typeface="Arial" panose="020B0604020202020204" pitchFamily="34" charset="0"/>
              <a:buChar char="•"/>
            </a:pPr>
            <a:r>
              <a:rPr lang="en-US" sz="2400"/>
              <a:t>USI:- Adjustments/relocation of existing structures, installation of  handholes to accommodate proposed construction.        </a:t>
            </a:r>
          </a:p>
          <a:p>
            <a:pPr marL="342900" indent="-342900">
              <a:buFont typeface="Arial" panose="020B0604020202020204" pitchFamily="34" charset="0"/>
              <a:buChar char="•"/>
            </a:pPr>
            <a:r>
              <a:rPr lang="en-US" sz="2400"/>
              <a:t>Minneapolis Park Board (new trees)</a:t>
            </a:r>
          </a:p>
        </p:txBody>
      </p:sp>
    </p:spTree>
    <p:extLst>
      <p:ext uri="{BB962C8B-B14F-4D97-AF65-F5344CB8AC3E}">
        <p14:creationId xmlns:p14="http://schemas.microsoft.com/office/powerpoint/2010/main" val="286956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1" y="325901"/>
            <a:ext cx="5846548" cy="680379"/>
          </a:xfrm>
        </p:spPr>
        <p:txBody>
          <a:bodyPr>
            <a:noAutofit/>
          </a:bodyPr>
          <a:lstStyle/>
          <a:p>
            <a:r>
              <a:rPr lang="en-US" altLang="en-US" sz="4400"/>
              <a:t>Encroachments</a:t>
            </a:r>
            <a:endParaRPr lang="en-US" sz="4400">
              <a:latin typeface="+mn-lt"/>
            </a:endParaRPr>
          </a:p>
        </p:txBody>
      </p:sp>
      <p:sp>
        <p:nvSpPr>
          <p:cNvPr id="4" name="Slide Number Placeholder 3"/>
          <p:cNvSpPr>
            <a:spLocks noGrp="1"/>
          </p:cNvSpPr>
          <p:nvPr>
            <p:ph type="sldNum" sz="quarter" idx="12"/>
          </p:nvPr>
        </p:nvSpPr>
        <p:spPr/>
        <p:txBody>
          <a:bodyPr/>
          <a:lstStyle/>
          <a:p>
            <a:fld id="{ACEA6A65-BE7D-4D61-A608-1539A25B89AE}" type="slidenum">
              <a:rPr lang="en-US" smtClean="0"/>
              <a:t>11</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847344" y="944881"/>
            <a:ext cx="7606967" cy="4278094"/>
          </a:xfrm>
          <a:prstGeom prst="rect">
            <a:avLst/>
          </a:prstGeom>
          <a:noFill/>
        </p:spPr>
        <p:txBody>
          <a:bodyPr wrap="square" lIns="91440" tIns="45720" rIns="91440" bIns="45720" anchor="t">
            <a:spAutoFit/>
          </a:bodyPr>
          <a:lstStyle/>
          <a:p>
            <a:r>
              <a:rPr lang="en-US" altLang="en-US" sz="2400"/>
              <a:t>Private property in the boulevard may be impacted by the project, examples include:</a:t>
            </a:r>
          </a:p>
          <a:p>
            <a:endParaRPr lang="en-US" altLang="en-US" sz="2400"/>
          </a:p>
          <a:p>
            <a:pPr marL="800100" lvl="1" indent="-342900">
              <a:buFont typeface="Arial" panose="020B0604020202020204" pitchFamily="34" charset="0"/>
              <a:buChar char="•"/>
            </a:pPr>
            <a:r>
              <a:rPr lang="en-US" altLang="en-US" sz="2400"/>
              <a:t>Sprinkler Systems</a:t>
            </a:r>
          </a:p>
          <a:p>
            <a:pPr marL="800100" lvl="1" indent="-342900">
              <a:buFont typeface="Arial" panose="020B0604020202020204" pitchFamily="34" charset="0"/>
              <a:buChar char="•"/>
            </a:pPr>
            <a:r>
              <a:rPr lang="en-US" altLang="en-US" sz="2400"/>
              <a:t>Decorative Pavers</a:t>
            </a:r>
          </a:p>
          <a:p>
            <a:pPr marL="800100" lvl="1" indent="-342900">
              <a:buFont typeface="Arial" panose="020B0604020202020204" pitchFamily="34" charset="0"/>
              <a:buChar char="•"/>
            </a:pPr>
            <a:r>
              <a:rPr lang="en-US" altLang="en-US" sz="2400"/>
              <a:t>Flowers</a:t>
            </a:r>
          </a:p>
          <a:p>
            <a:pPr marL="800100" lvl="1" indent="-342900">
              <a:buFont typeface="Arial" panose="020B0604020202020204" pitchFamily="34" charset="0"/>
              <a:buChar char="•"/>
            </a:pPr>
            <a:r>
              <a:rPr lang="en-US" altLang="en-US" sz="2400"/>
              <a:t>Other special items in the Right-of-Way ( 2- 4’ behind the sidewalk)</a:t>
            </a:r>
          </a:p>
          <a:p>
            <a:pPr marL="0" indent="0">
              <a:buNone/>
            </a:pPr>
            <a:endParaRPr lang="en-US" altLang="en-US" sz="2400"/>
          </a:p>
          <a:p>
            <a:pPr marL="0" indent="0">
              <a:buNone/>
            </a:pPr>
            <a:r>
              <a:rPr lang="en-US" altLang="en-US" sz="2400"/>
              <a:t>Please relocate these items from the construction area before the project starts</a:t>
            </a:r>
            <a:r>
              <a:rPr lang="en-US" altLang="en-US" sz="2800"/>
              <a:t>.</a:t>
            </a:r>
          </a:p>
        </p:txBody>
      </p:sp>
    </p:spTree>
    <p:extLst>
      <p:ext uri="{BB962C8B-B14F-4D97-AF65-F5344CB8AC3E}">
        <p14:creationId xmlns:p14="http://schemas.microsoft.com/office/powerpoint/2010/main" val="2649043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1" y="460013"/>
            <a:ext cx="5846548" cy="680379"/>
          </a:xfrm>
        </p:spPr>
        <p:txBody>
          <a:bodyPr>
            <a:noAutofit/>
          </a:bodyPr>
          <a:lstStyle/>
          <a:p>
            <a:r>
              <a:rPr lang="en-US" altLang="en-US" sz="4400"/>
              <a:t>Private Services</a:t>
            </a:r>
            <a:endParaRPr lang="en-US" sz="4400">
              <a:latin typeface="+mn-lt"/>
            </a:endParaRPr>
          </a:p>
        </p:txBody>
      </p:sp>
      <p:sp>
        <p:nvSpPr>
          <p:cNvPr id="4" name="Slide Number Placeholder 3"/>
          <p:cNvSpPr>
            <a:spLocks noGrp="1"/>
          </p:cNvSpPr>
          <p:nvPr>
            <p:ph type="sldNum" sz="quarter" idx="12"/>
          </p:nvPr>
        </p:nvSpPr>
        <p:spPr/>
        <p:txBody>
          <a:bodyPr/>
          <a:lstStyle/>
          <a:p>
            <a:fld id="{ACEA6A65-BE7D-4D61-A608-1539A25B89AE}" type="slidenum">
              <a:rPr lang="en-US" smtClean="0"/>
              <a:t>12</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1003301" y="2170177"/>
            <a:ext cx="7606967" cy="1569660"/>
          </a:xfrm>
          <a:prstGeom prst="rect">
            <a:avLst/>
          </a:prstGeom>
          <a:noFill/>
        </p:spPr>
        <p:txBody>
          <a:bodyPr wrap="square">
            <a:spAutoFit/>
          </a:bodyPr>
          <a:lstStyle/>
          <a:p>
            <a:r>
              <a:rPr lang="en-US" altLang="en-US" sz="2400"/>
              <a:t>If you’ve been experiencing sanitary or water service lines issues or if you would like to upgrade/replace your connection please consider to coordinate with the project as soon as possible. </a:t>
            </a:r>
          </a:p>
        </p:txBody>
      </p:sp>
    </p:spTree>
    <p:extLst>
      <p:ext uri="{BB962C8B-B14F-4D97-AF65-F5344CB8AC3E}">
        <p14:creationId xmlns:p14="http://schemas.microsoft.com/office/powerpoint/2010/main" val="2421565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02" y="1840992"/>
            <a:ext cx="5846548" cy="2645664"/>
          </a:xfrm>
        </p:spPr>
        <p:txBody>
          <a:bodyPr>
            <a:noAutofit/>
          </a:bodyPr>
          <a:lstStyle/>
          <a:p>
            <a:r>
              <a:rPr lang="en-US" sz="6000">
                <a:latin typeface="+mn-lt"/>
              </a:rPr>
              <a:t>What to expect during construction</a:t>
            </a:r>
          </a:p>
        </p:txBody>
      </p:sp>
      <p:sp>
        <p:nvSpPr>
          <p:cNvPr id="4" name="Slide Number Placeholder 3"/>
          <p:cNvSpPr>
            <a:spLocks noGrp="1"/>
          </p:cNvSpPr>
          <p:nvPr>
            <p:ph type="sldNum" sz="quarter" idx="12"/>
          </p:nvPr>
        </p:nvSpPr>
        <p:spPr/>
        <p:txBody>
          <a:bodyPr/>
          <a:lstStyle/>
          <a:p>
            <a:fld id="{ACEA6A65-BE7D-4D61-A608-1539A25B89AE}" type="slidenum">
              <a:rPr lang="en-US" smtClean="0"/>
              <a:t>13</a:t>
            </a:fld>
            <a:endParaRPr lang="en-US"/>
          </a:p>
        </p:txBody>
      </p:sp>
      <p:sp>
        <p:nvSpPr>
          <p:cNvPr id="3" name="Flowchart: Delay 2">
            <a:extLst>
              <a:ext uri="{FF2B5EF4-FFF2-40B4-BE49-F238E27FC236}">
                <a16:creationId xmlns:a16="http://schemas.microsoft.com/office/drawing/2014/main" id="{E4F9E6BA-456F-4FC3-A34C-1E25AFA94A79}"/>
              </a:ext>
            </a:extLst>
          </p:cNvPr>
          <p:cNvSpPr/>
          <p:nvPr/>
        </p:nvSpPr>
        <p:spPr>
          <a:xfrm>
            <a:off x="0" y="0"/>
            <a:ext cx="2438400" cy="6858000"/>
          </a:xfrm>
          <a:prstGeom prst="flowChartDelay">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259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1" y="460013"/>
            <a:ext cx="5846548" cy="680379"/>
          </a:xfrm>
        </p:spPr>
        <p:txBody>
          <a:bodyPr>
            <a:noAutofit/>
          </a:bodyPr>
          <a:lstStyle/>
          <a:p>
            <a:r>
              <a:rPr lang="en-US" altLang="en-US" sz="4400"/>
              <a:t>Construction Notes</a:t>
            </a:r>
            <a:endParaRPr lang="en-US" sz="4400">
              <a:latin typeface="+mn-lt"/>
            </a:endParaRPr>
          </a:p>
        </p:txBody>
      </p:sp>
      <p:sp>
        <p:nvSpPr>
          <p:cNvPr id="4" name="Slide Number Placeholder 3"/>
          <p:cNvSpPr>
            <a:spLocks noGrp="1"/>
          </p:cNvSpPr>
          <p:nvPr>
            <p:ph type="sldNum" sz="quarter" idx="12"/>
          </p:nvPr>
        </p:nvSpPr>
        <p:spPr/>
        <p:txBody>
          <a:bodyPr/>
          <a:lstStyle/>
          <a:p>
            <a:fld id="{ACEA6A65-BE7D-4D61-A608-1539A25B89AE}" type="slidenum">
              <a:rPr lang="en-US" smtClean="0"/>
              <a:t>14</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1003301" y="1305180"/>
            <a:ext cx="7357742" cy="5324535"/>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t>During the majority of construction, local access to home and business will be maintained. However, there will be times that will be difficult to access into and out of the area. </a:t>
            </a:r>
          </a:p>
          <a:p>
            <a:pPr lvl="2"/>
            <a:r>
              <a:rPr lang="en-US" sz="2000"/>
              <a:t>We’ll work with you on individual access into your property.</a:t>
            </a:r>
            <a:endParaRPr lang="en-US" sz="2000">
              <a:cs typeface="Calibri"/>
            </a:endParaRPr>
          </a:p>
          <a:p>
            <a:pPr marL="342900" indent="-342900">
              <a:buFont typeface="Arial" panose="020B0604020202020204" pitchFamily="34" charset="0"/>
              <a:buChar char="•"/>
            </a:pPr>
            <a:r>
              <a:rPr lang="en-US" sz="2400"/>
              <a:t>During driveway apron placement, there won’t be access for about 10 days. </a:t>
            </a:r>
            <a:endParaRPr lang="en-US" sz="2400">
              <a:cs typeface="Calibri"/>
            </a:endParaRPr>
          </a:p>
          <a:p>
            <a:pPr lvl="1"/>
            <a:r>
              <a:rPr lang="en-US" sz="2400"/>
              <a:t>	</a:t>
            </a:r>
            <a:r>
              <a:rPr lang="en-US" sz="2000"/>
              <a:t>We will notify in advance and coordinate with individual 	property  owner</a:t>
            </a:r>
            <a:endParaRPr lang="en-US" sz="2000">
              <a:cs typeface="Calibri"/>
            </a:endParaRPr>
          </a:p>
          <a:p>
            <a:pPr marL="342900" indent="-342900">
              <a:buFont typeface="Arial" panose="020B0604020202020204" pitchFamily="34" charset="0"/>
              <a:buChar char="•"/>
            </a:pPr>
            <a:r>
              <a:rPr lang="en-US" sz="2400"/>
              <a:t>Bus Detour:-Metro Transit website will have most current update</a:t>
            </a:r>
            <a:r>
              <a:rPr lang="en-US" sz="3600"/>
              <a:t>. </a:t>
            </a:r>
            <a:r>
              <a:rPr lang="en-US" sz="2400">
                <a:hlinkClick r:id="rId2"/>
              </a:rPr>
              <a:t>http://www.metrotransit.org/</a:t>
            </a:r>
            <a:endParaRPr lang="en-US" sz="2400"/>
          </a:p>
          <a:p>
            <a:pPr marL="342900" indent="-342900">
              <a:buFont typeface="Arial" panose="020B0604020202020204" pitchFamily="34" charset="0"/>
              <a:buChar char="•"/>
            </a:pPr>
            <a:r>
              <a:rPr lang="en-US" sz="2400"/>
              <a:t>Typical work hours to be Monday to Friday, 7am to 6pm but the contractor will work up to 8 pm for majority of time.</a:t>
            </a:r>
            <a:endParaRPr lang="en-US" sz="2400">
              <a:cs typeface="Calibri"/>
            </a:endParaRPr>
          </a:p>
        </p:txBody>
      </p:sp>
    </p:spTree>
    <p:extLst>
      <p:ext uri="{BB962C8B-B14F-4D97-AF65-F5344CB8AC3E}">
        <p14:creationId xmlns:p14="http://schemas.microsoft.com/office/powerpoint/2010/main" val="140011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492AB-AF53-42F4-9610-C99914F56850}"/>
              </a:ext>
            </a:extLst>
          </p:cNvPr>
          <p:cNvSpPr>
            <a:spLocks noGrp="1"/>
          </p:cNvSpPr>
          <p:nvPr>
            <p:ph type="title"/>
          </p:nvPr>
        </p:nvSpPr>
        <p:spPr>
          <a:xfrm>
            <a:off x="628650" y="365127"/>
            <a:ext cx="7886700" cy="689482"/>
          </a:xfrm>
        </p:spPr>
        <p:txBody>
          <a:bodyPr>
            <a:normAutofit fontScale="90000"/>
          </a:bodyPr>
          <a:lstStyle/>
          <a:p>
            <a:r>
              <a:rPr lang="en-US" sz="5400"/>
              <a:t>Traffic Control set up</a:t>
            </a:r>
            <a:endParaRPr lang="en-US"/>
          </a:p>
        </p:txBody>
      </p:sp>
      <p:sp>
        <p:nvSpPr>
          <p:cNvPr id="4" name="Slide Number Placeholder 3">
            <a:extLst>
              <a:ext uri="{FF2B5EF4-FFF2-40B4-BE49-F238E27FC236}">
                <a16:creationId xmlns:a16="http://schemas.microsoft.com/office/drawing/2014/main" id="{C661820E-DCE5-4D36-B7DE-A132787F534E}"/>
              </a:ext>
            </a:extLst>
          </p:cNvPr>
          <p:cNvSpPr>
            <a:spLocks noGrp="1"/>
          </p:cNvSpPr>
          <p:nvPr>
            <p:ph type="sldNum" sz="quarter" idx="12"/>
          </p:nvPr>
        </p:nvSpPr>
        <p:spPr/>
        <p:txBody>
          <a:bodyPr/>
          <a:lstStyle/>
          <a:p>
            <a:fld id="{ACEA6A65-BE7D-4D61-A608-1539A25B89AE}" type="slidenum">
              <a:rPr lang="en-US" smtClean="0"/>
              <a:t>15</a:t>
            </a:fld>
            <a:endParaRPr lang="en-US"/>
          </a:p>
        </p:txBody>
      </p:sp>
      <p:pic>
        <p:nvPicPr>
          <p:cNvPr id="5" name="Picture 4">
            <a:extLst>
              <a:ext uri="{FF2B5EF4-FFF2-40B4-BE49-F238E27FC236}">
                <a16:creationId xmlns:a16="http://schemas.microsoft.com/office/drawing/2014/main" id="{39390DEF-6798-4FA2-9DED-98736DF7AF1B}"/>
              </a:ext>
            </a:extLst>
          </p:cNvPr>
          <p:cNvPicPr>
            <a:picLocks noChangeAspect="1"/>
          </p:cNvPicPr>
          <p:nvPr/>
        </p:nvPicPr>
        <p:blipFill>
          <a:blip r:embed="rId2"/>
          <a:stretch>
            <a:fillRect/>
          </a:stretch>
        </p:blipFill>
        <p:spPr>
          <a:xfrm>
            <a:off x="1083191" y="1200167"/>
            <a:ext cx="3137115" cy="2221847"/>
          </a:xfrm>
          <a:prstGeom prst="rect">
            <a:avLst/>
          </a:prstGeom>
        </p:spPr>
      </p:pic>
      <p:pic>
        <p:nvPicPr>
          <p:cNvPr id="11" name="Picture 10">
            <a:extLst>
              <a:ext uri="{FF2B5EF4-FFF2-40B4-BE49-F238E27FC236}">
                <a16:creationId xmlns:a16="http://schemas.microsoft.com/office/drawing/2014/main" id="{9BA9EA8F-7DD8-4AFD-8C4F-F12B4DF76E0B}"/>
              </a:ext>
            </a:extLst>
          </p:cNvPr>
          <p:cNvPicPr>
            <a:picLocks noChangeAspect="1"/>
          </p:cNvPicPr>
          <p:nvPr/>
        </p:nvPicPr>
        <p:blipFill>
          <a:blip r:embed="rId3"/>
          <a:stretch>
            <a:fillRect/>
          </a:stretch>
        </p:blipFill>
        <p:spPr>
          <a:xfrm>
            <a:off x="5201511" y="1200167"/>
            <a:ext cx="3713490" cy="2031749"/>
          </a:xfrm>
          <a:prstGeom prst="rect">
            <a:avLst/>
          </a:prstGeom>
        </p:spPr>
      </p:pic>
      <p:pic>
        <p:nvPicPr>
          <p:cNvPr id="13" name="Picture 12">
            <a:extLst>
              <a:ext uri="{FF2B5EF4-FFF2-40B4-BE49-F238E27FC236}">
                <a16:creationId xmlns:a16="http://schemas.microsoft.com/office/drawing/2014/main" id="{1BAA98B0-F401-454C-8F2C-BC32E1460FD5}"/>
              </a:ext>
            </a:extLst>
          </p:cNvPr>
          <p:cNvPicPr>
            <a:picLocks noChangeAspect="1"/>
          </p:cNvPicPr>
          <p:nvPr/>
        </p:nvPicPr>
        <p:blipFill>
          <a:blip r:embed="rId4"/>
          <a:stretch>
            <a:fillRect/>
          </a:stretch>
        </p:blipFill>
        <p:spPr>
          <a:xfrm>
            <a:off x="5201511" y="3597041"/>
            <a:ext cx="3779469" cy="2759310"/>
          </a:xfrm>
          <a:prstGeom prst="rect">
            <a:avLst/>
          </a:prstGeom>
        </p:spPr>
      </p:pic>
      <p:pic>
        <p:nvPicPr>
          <p:cNvPr id="15" name="Picture 14">
            <a:extLst>
              <a:ext uri="{FF2B5EF4-FFF2-40B4-BE49-F238E27FC236}">
                <a16:creationId xmlns:a16="http://schemas.microsoft.com/office/drawing/2014/main" id="{4F9F01DD-B4BA-4E78-8B28-3069BFA0CCFA}"/>
              </a:ext>
            </a:extLst>
          </p:cNvPr>
          <p:cNvPicPr>
            <a:picLocks noChangeAspect="1"/>
          </p:cNvPicPr>
          <p:nvPr/>
        </p:nvPicPr>
        <p:blipFill>
          <a:blip r:embed="rId5"/>
          <a:stretch>
            <a:fillRect/>
          </a:stretch>
        </p:blipFill>
        <p:spPr>
          <a:xfrm>
            <a:off x="263382" y="3668008"/>
            <a:ext cx="4776735" cy="2456451"/>
          </a:xfrm>
          <a:prstGeom prst="rect">
            <a:avLst/>
          </a:prstGeom>
        </p:spPr>
      </p:pic>
    </p:spTree>
    <p:extLst>
      <p:ext uri="{BB962C8B-B14F-4D97-AF65-F5344CB8AC3E}">
        <p14:creationId xmlns:p14="http://schemas.microsoft.com/office/powerpoint/2010/main" val="348716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A765-8FDE-77B4-2AB3-4F20D013EE13}"/>
              </a:ext>
            </a:extLst>
          </p:cNvPr>
          <p:cNvSpPr>
            <a:spLocks noGrp="1"/>
          </p:cNvSpPr>
          <p:nvPr>
            <p:ph type="title"/>
          </p:nvPr>
        </p:nvSpPr>
        <p:spPr>
          <a:xfrm>
            <a:off x="628650" y="365127"/>
            <a:ext cx="7886700" cy="707770"/>
          </a:xfrm>
        </p:spPr>
        <p:txBody>
          <a:bodyPr/>
          <a:lstStyle/>
          <a:p>
            <a:r>
              <a:rPr lang="en-US"/>
              <a:t>Stage 2A Detour </a:t>
            </a:r>
          </a:p>
        </p:txBody>
      </p:sp>
      <p:pic>
        <p:nvPicPr>
          <p:cNvPr id="6" name="Content Placeholder 5">
            <a:extLst>
              <a:ext uri="{FF2B5EF4-FFF2-40B4-BE49-F238E27FC236}">
                <a16:creationId xmlns:a16="http://schemas.microsoft.com/office/drawing/2014/main" id="{853D9DFD-5D44-562F-9414-423D26F2FAA6}"/>
              </a:ext>
            </a:extLst>
          </p:cNvPr>
          <p:cNvPicPr>
            <a:picLocks noGrp="1" noChangeAspect="1"/>
          </p:cNvPicPr>
          <p:nvPr>
            <p:ph idx="1"/>
          </p:nvPr>
        </p:nvPicPr>
        <p:blipFill>
          <a:blip r:embed="rId2"/>
          <a:stretch>
            <a:fillRect/>
          </a:stretch>
        </p:blipFill>
        <p:spPr>
          <a:xfrm>
            <a:off x="2638577" y="1011238"/>
            <a:ext cx="3866845" cy="5165725"/>
          </a:xfrm>
        </p:spPr>
      </p:pic>
      <p:sp>
        <p:nvSpPr>
          <p:cNvPr id="4" name="Slide Number Placeholder 3">
            <a:extLst>
              <a:ext uri="{FF2B5EF4-FFF2-40B4-BE49-F238E27FC236}">
                <a16:creationId xmlns:a16="http://schemas.microsoft.com/office/drawing/2014/main" id="{F0B1F22C-8B1C-20AF-BC9A-BF5948AF892E}"/>
              </a:ext>
            </a:extLst>
          </p:cNvPr>
          <p:cNvSpPr>
            <a:spLocks noGrp="1"/>
          </p:cNvSpPr>
          <p:nvPr>
            <p:ph type="sldNum" sz="quarter" idx="12"/>
          </p:nvPr>
        </p:nvSpPr>
        <p:spPr/>
        <p:txBody>
          <a:bodyPr/>
          <a:lstStyle/>
          <a:p>
            <a:fld id="{ACEA6A65-BE7D-4D61-A608-1539A25B89AE}" type="slidenum">
              <a:rPr lang="en-US" smtClean="0"/>
              <a:t>16</a:t>
            </a:fld>
            <a:endParaRPr lang="en-US"/>
          </a:p>
        </p:txBody>
      </p:sp>
    </p:spTree>
    <p:extLst>
      <p:ext uri="{BB962C8B-B14F-4D97-AF65-F5344CB8AC3E}">
        <p14:creationId xmlns:p14="http://schemas.microsoft.com/office/powerpoint/2010/main" val="78849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14136" y="411480"/>
            <a:ext cx="7886700" cy="838499"/>
          </a:xfrm>
        </p:spPr>
        <p:txBody>
          <a:bodyPr/>
          <a:lstStyle/>
          <a:p>
            <a:r>
              <a:rPr lang="en-US">
                <a:latin typeface="+mn-lt"/>
              </a:rPr>
              <a:t>Next steps</a:t>
            </a:r>
          </a:p>
        </p:txBody>
      </p:sp>
      <p:sp>
        <p:nvSpPr>
          <p:cNvPr id="10" name="Content Placeholder 9"/>
          <p:cNvSpPr>
            <a:spLocks noGrp="1"/>
          </p:cNvSpPr>
          <p:nvPr>
            <p:ph idx="1"/>
          </p:nvPr>
        </p:nvSpPr>
        <p:spPr>
          <a:xfrm>
            <a:off x="614136" y="1487424"/>
            <a:ext cx="7886700" cy="4631482"/>
          </a:xfrm>
        </p:spPr>
        <p:txBody>
          <a:bodyPr vert="horz" lIns="91440" tIns="45720" rIns="91440" bIns="45720" rtlCol="0" anchor="t">
            <a:normAutofit/>
          </a:bodyPr>
          <a:lstStyle/>
          <a:p>
            <a:r>
              <a:rPr lang="en-US" altLang="en-US" sz="2400"/>
              <a:t>We will have weekly stakeholder meeting to provide project progress and answer if there is any question or concern (the link will be posted on the project web site,</a:t>
            </a:r>
          </a:p>
          <a:p>
            <a:pPr marL="457200" lvl="1" indent="0">
              <a:buNone/>
            </a:pPr>
            <a:r>
              <a:rPr lang="en-US" altLang="en-US" sz="2000"/>
              <a:t> </a:t>
            </a:r>
            <a:r>
              <a:rPr lang="en-US" altLang="en-US" sz="2000" b="1">
                <a:hlinkClick r:id="rId2"/>
              </a:rPr>
              <a:t>https://www.minneapolismn.gov/government/projects/bryant-ave-s-reconstruction</a:t>
            </a:r>
            <a:r>
              <a:rPr lang="en-US" altLang="en-US" sz="1000" b="1">
                <a:hlinkClick r:id="rId2"/>
              </a:rPr>
              <a:t>/</a:t>
            </a:r>
            <a:r>
              <a:rPr lang="en-US" altLang="en-US" sz="1000" b="1"/>
              <a:t> )</a:t>
            </a:r>
            <a:endParaRPr lang="en-US" altLang="en-US" sz="1000" b="1">
              <a:cs typeface="Calibri"/>
            </a:endParaRPr>
          </a:p>
          <a:p>
            <a:r>
              <a:rPr lang="en-US" altLang="en-US" sz="2400"/>
              <a:t>Weekly construction newsletter will be sent for email subscriber.  </a:t>
            </a:r>
            <a:endParaRPr lang="en-US" altLang="en-US" sz="2400">
              <a:cs typeface="Calibri"/>
            </a:endParaRPr>
          </a:p>
          <a:p>
            <a:r>
              <a:rPr lang="en-US" altLang="en-US" sz="2400"/>
              <a:t>Intermittent newsletter will be sent as needed. </a:t>
            </a:r>
            <a:endParaRPr lang="en-US" altLang="en-US" sz="2400">
              <a:cs typeface="Calibri"/>
            </a:endParaRPr>
          </a:p>
          <a:p>
            <a:pPr marL="0" indent="0">
              <a:buNone/>
            </a:pPr>
            <a:r>
              <a:rPr lang="en-US" sz="2400">
                <a:effectLst/>
                <a:latin typeface="Calibri"/>
                <a:ea typeface="Calibri" panose="020F0502020204030204" pitchFamily="34" charset="0"/>
                <a:cs typeface="Calibri"/>
              </a:rPr>
              <a:t>Please visit the project </a:t>
            </a:r>
            <a:r>
              <a:rPr lang="en-US" sz="2400">
                <a:latin typeface="Calibri"/>
                <a:ea typeface="Calibri" panose="020F0502020204030204" pitchFamily="34" charset="0"/>
                <a:cs typeface="Calibri"/>
              </a:rPr>
              <a:t>website</a:t>
            </a:r>
            <a:r>
              <a:rPr lang="en-US" sz="2400">
                <a:effectLst/>
                <a:latin typeface="Calibri"/>
                <a:ea typeface="Calibri" panose="020F0502020204030204" pitchFamily="34" charset="0"/>
                <a:cs typeface="Calibri"/>
              </a:rPr>
              <a:t> to sign-up for the project newsletter</a:t>
            </a:r>
            <a:r>
              <a:rPr lang="en-US" sz="2400">
                <a:latin typeface="Calibri"/>
                <a:ea typeface="Calibri" panose="020F0502020204030204" pitchFamily="34" charset="0"/>
                <a:cs typeface="Calibri"/>
              </a:rPr>
              <a:t>.</a:t>
            </a:r>
            <a:endParaRPr lang="en-US" sz="4000">
              <a:effectLst/>
              <a:latin typeface="Calibri"/>
              <a:ea typeface="Calibri" panose="020F0502020204030204" pitchFamily="34" charset="0"/>
              <a:cs typeface="Calibri"/>
            </a:endParaRPr>
          </a:p>
          <a:p>
            <a:pPr marL="0" indent="0">
              <a:buNone/>
            </a:pPr>
            <a:endParaRPr lang="en-US" sz="4000"/>
          </a:p>
        </p:txBody>
      </p:sp>
      <p:sp>
        <p:nvSpPr>
          <p:cNvPr id="5" name="Slide Number Placeholder 4"/>
          <p:cNvSpPr>
            <a:spLocks noGrp="1"/>
          </p:cNvSpPr>
          <p:nvPr>
            <p:ph type="sldNum" sz="quarter" idx="12"/>
          </p:nvPr>
        </p:nvSpPr>
        <p:spPr/>
        <p:txBody>
          <a:bodyPr/>
          <a:lstStyle/>
          <a:p>
            <a:fld id="{ACEA6A65-BE7D-4D61-A608-1539A25B89AE}" type="slidenum">
              <a:rPr lang="en-US" smtClean="0"/>
              <a:t>17</a:t>
            </a:fld>
            <a:endParaRPr lang="en-US"/>
          </a:p>
        </p:txBody>
      </p:sp>
    </p:spTree>
    <p:extLst>
      <p:ext uri="{BB962C8B-B14F-4D97-AF65-F5344CB8AC3E}">
        <p14:creationId xmlns:p14="http://schemas.microsoft.com/office/powerpoint/2010/main" val="1984980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latin typeface="+mn-lt"/>
              </a:rPr>
              <a:t>Contact Info</a:t>
            </a:r>
          </a:p>
        </p:txBody>
      </p:sp>
      <p:sp>
        <p:nvSpPr>
          <p:cNvPr id="10" name="Content Placeholder 9"/>
          <p:cNvSpPr>
            <a:spLocks noGrp="1"/>
          </p:cNvSpPr>
          <p:nvPr>
            <p:ph idx="1"/>
          </p:nvPr>
        </p:nvSpPr>
        <p:spPr>
          <a:xfrm>
            <a:off x="626328" y="1542016"/>
            <a:ext cx="7874508" cy="4576890"/>
          </a:xfrm>
        </p:spPr>
        <p:txBody>
          <a:bodyPr vert="horz" lIns="91440" tIns="45720" rIns="91440" bIns="45720" rtlCol="0" anchor="t">
            <a:normAutofit fontScale="92500" lnSpcReduction="20000"/>
          </a:bodyPr>
          <a:lstStyle/>
          <a:p>
            <a:pPr marL="0" indent="0">
              <a:buNone/>
            </a:pPr>
            <a:endParaRPr lang="en-US" altLang="en-US" b="1"/>
          </a:p>
          <a:p>
            <a:pPr marL="0" indent="0">
              <a:buNone/>
            </a:pPr>
            <a:r>
              <a:rPr lang="en-US" altLang="en-US" b="1"/>
              <a:t>Project Manager: </a:t>
            </a:r>
            <a:r>
              <a:rPr lang="en-US" altLang="en-US"/>
              <a:t>Menbere Wodajo </a:t>
            </a:r>
            <a:endParaRPr lang="en-US" altLang="en-US">
              <a:cs typeface="Calibri"/>
            </a:endParaRPr>
          </a:p>
          <a:p>
            <a:pPr marL="0" indent="0">
              <a:buNone/>
            </a:pPr>
            <a:r>
              <a:rPr lang="en-US" altLang="en-US"/>
              <a:t>612-900-5848 or </a:t>
            </a:r>
            <a:r>
              <a:rPr lang="en-US" altLang="en-US">
                <a:hlinkClick r:id="rId2"/>
              </a:rPr>
              <a:t>Menbere.wodajo@minneapolismn.gov</a:t>
            </a:r>
            <a:endParaRPr lang="en-US" altLang="en-US"/>
          </a:p>
          <a:p>
            <a:pPr marL="0" indent="0">
              <a:buNone/>
            </a:pPr>
            <a:r>
              <a:rPr lang="en-US" altLang="en-US"/>
              <a:t>  </a:t>
            </a:r>
            <a:endParaRPr lang="en-US" altLang="en-US">
              <a:cs typeface="Calibri"/>
            </a:endParaRPr>
          </a:p>
          <a:p>
            <a:pPr marL="0" indent="0">
              <a:buNone/>
            </a:pPr>
            <a:r>
              <a:rPr lang="en-US" altLang="en-US" b="1"/>
              <a:t>Chief Field Inspector: </a:t>
            </a:r>
            <a:r>
              <a:rPr lang="en-US" altLang="en-US"/>
              <a:t>Drew Torgerson</a:t>
            </a:r>
            <a:endParaRPr lang="en-US" altLang="en-US">
              <a:cs typeface="Calibri"/>
            </a:endParaRPr>
          </a:p>
          <a:p>
            <a:pPr marL="0" indent="0">
              <a:buNone/>
            </a:pPr>
            <a:r>
              <a:rPr lang="en-US" altLang="en-US"/>
              <a:t>612-280- 4359 or </a:t>
            </a:r>
            <a:r>
              <a:rPr lang="en-US" altLang="en-US">
                <a:hlinkClick r:id="rId3"/>
              </a:rPr>
              <a:t>andrew.torgerson@minneapolismn.gov</a:t>
            </a:r>
            <a:r>
              <a:rPr lang="en-US" altLang="en-US"/>
              <a:t> </a:t>
            </a:r>
            <a:endParaRPr lang="en-US" altLang="en-US">
              <a:cs typeface="Calibri"/>
            </a:endParaRPr>
          </a:p>
          <a:p>
            <a:pPr marL="0" indent="0">
              <a:buNone/>
            </a:pPr>
            <a:endParaRPr lang="en-US" altLang="en-US" b="1"/>
          </a:p>
          <a:p>
            <a:pPr marL="0" indent="0">
              <a:buNone/>
            </a:pPr>
            <a:r>
              <a:rPr lang="en-US" altLang="en-US" b="1"/>
              <a:t>Project webpage:</a:t>
            </a:r>
            <a:endParaRPr lang="en-US" altLang="en-US" b="1">
              <a:cs typeface="Calibri"/>
            </a:endParaRPr>
          </a:p>
          <a:p>
            <a:pPr marL="0" indent="0">
              <a:buNone/>
            </a:pPr>
            <a:r>
              <a:rPr lang="en-US" altLang="en-US" b="1">
                <a:hlinkClick r:id="rId4"/>
              </a:rPr>
              <a:t>https://www.minneapolismn.gov/government/projects/bryant-ave-s-reconstruction/</a:t>
            </a:r>
            <a:r>
              <a:rPr lang="en-US" altLang="en-US" b="1"/>
              <a:t> </a:t>
            </a:r>
            <a:endParaRPr lang="en-US" altLang="en-US" b="1">
              <a:cs typeface="Calibri"/>
            </a:endParaRPr>
          </a:p>
          <a:p>
            <a:pPr marL="0" indent="0">
              <a:buNone/>
            </a:pPr>
            <a:endParaRPr lang="en-US" sz="4000"/>
          </a:p>
        </p:txBody>
      </p:sp>
      <p:sp>
        <p:nvSpPr>
          <p:cNvPr id="5" name="Slide Number Placeholder 4"/>
          <p:cNvSpPr>
            <a:spLocks noGrp="1"/>
          </p:cNvSpPr>
          <p:nvPr>
            <p:ph type="sldNum" sz="quarter" idx="12"/>
          </p:nvPr>
        </p:nvSpPr>
        <p:spPr/>
        <p:txBody>
          <a:bodyPr/>
          <a:lstStyle/>
          <a:p>
            <a:fld id="{ACEA6A65-BE7D-4D61-A608-1539A25B89AE}" type="slidenum">
              <a:rPr lang="en-US" smtClean="0"/>
              <a:t>18</a:t>
            </a:fld>
            <a:endParaRPr lang="en-US"/>
          </a:p>
        </p:txBody>
      </p:sp>
    </p:spTree>
    <p:extLst>
      <p:ext uri="{BB962C8B-B14F-4D97-AF65-F5344CB8AC3E}">
        <p14:creationId xmlns:p14="http://schemas.microsoft.com/office/powerpoint/2010/main" val="2236605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02" y="2548128"/>
            <a:ext cx="5846548" cy="819912"/>
          </a:xfrm>
        </p:spPr>
        <p:txBody>
          <a:bodyPr>
            <a:noAutofit/>
          </a:bodyPr>
          <a:lstStyle/>
          <a:p>
            <a:pPr algn="ctr"/>
            <a:br>
              <a:rPr lang="en-US" sz="6000">
                <a:latin typeface="+mn-lt"/>
              </a:rPr>
            </a:br>
            <a:r>
              <a:rPr lang="en-US" sz="6000">
                <a:latin typeface="+mn-lt"/>
              </a:rPr>
              <a:t> </a:t>
            </a:r>
            <a:r>
              <a:rPr lang="en-US" sz="5400">
                <a:latin typeface="+mn-lt"/>
              </a:rPr>
              <a:t>Phase I    Challenges</a:t>
            </a:r>
          </a:p>
        </p:txBody>
      </p:sp>
      <p:sp>
        <p:nvSpPr>
          <p:cNvPr id="4" name="Slide Number Placeholder 3"/>
          <p:cNvSpPr>
            <a:spLocks noGrp="1"/>
          </p:cNvSpPr>
          <p:nvPr>
            <p:ph type="sldNum" sz="quarter" idx="12"/>
          </p:nvPr>
        </p:nvSpPr>
        <p:spPr/>
        <p:txBody>
          <a:bodyPr/>
          <a:lstStyle/>
          <a:p>
            <a:fld id="{ACEA6A65-BE7D-4D61-A608-1539A25B89AE}" type="slidenum">
              <a:rPr lang="en-US" smtClean="0"/>
              <a:t>19</a:t>
            </a:fld>
            <a:endParaRPr lang="en-US"/>
          </a:p>
        </p:txBody>
      </p:sp>
      <p:sp>
        <p:nvSpPr>
          <p:cNvPr id="3" name="Flowchart: Delay 2">
            <a:extLst>
              <a:ext uri="{FF2B5EF4-FFF2-40B4-BE49-F238E27FC236}">
                <a16:creationId xmlns:a16="http://schemas.microsoft.com/office/drawing/2014/main" id="{E4F9E6BA-456F-4FC3-A34C-1E25AFA94A79}"/>
              </a:ext>
            </a:extLst>
          </p:cNvPr>
          <p:cNvSpPr/>
          <p:nvPr/>
        </p:nvSpPr>
        <p:spPr>
          <a:xfrm>
            <a:off x="0" y="0"/>
            <a:ext cx="2438400" cy="6858000"/>
          </a:xfrm>
          <a:prstGeom prst="flowChartDelay">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22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231649"/>
            <a:ext cx="7886700" cy="865632"/>
          </a:xfrm>
        </p:spPr>
        <p:txBody>
          <a:bodyPr/>
          <a:lstStyle/>
          <a:p>
            <a:r>
              <a:rPr lang="en-US" b="1">
                <a:latin typeface="+mn-lt"/>
              </a:rPr>
              <a:t>Meeting Agenda</a:t>
            </a:r>
          </a:p>
        </p:txBody>
      </p:sp>
      <p:sp>
        <p:nvSpPr>
          <p:cNvPr id="10" name="Content Placeholder 9"/>
          <p:cNvSpPr>
            <a:spLocks noGrp="1"/>
          </p:cNvSpPr>
          <p:nvPr>
            <p:ph idx="1"/>
          </p:nvPr>
        </p:nvSpPr>
        <p:spPr>
          <a:xfrm>
            <a:off x="857250" y="1097281"/>
            <a:ext cx="7886700" cy="5259069"/>
          </a:xfrm>
        </p:spPr>
        <p:txBody>
          <a:bodyPr vert="horz" lIns="91440" tIns="45720" rIns="91440" bIns="45720" rtlCol="0" anchor="t">
            <a:normAutofit/>
          </a:bodyPr>
          <a:lstStyle/>
          <a:p>
            <a:r>
              <a:rPr lang="en-US"/>
              <a:t>Introduction &amp; Welcome</a:t>
            </a:r>
          </a:p>
          <a:p>
            <a:r>
              <a:rPr lang="en-US"/>
              <a:t>Purpose of this meeting</a:t>
            </a:r>
            <a:endParaRPr lang="en-US">
              <a:cs typeface="Calibri"/>
            </a:endParaRPr>
          </a:p>
          <a:p>
            <a:pPr marL="803275" lvl="2" indent="-342900" algn="just"/>
            <a:r>
              <a:rPr lang="en-US"/>
              <a:t>Project recap and construction update:  </a:t>
            </a:r>
            <a:endParaRPr lang="en-US">
              <a:cs typeface="Calibri"/>
            </a:endParaRPr>
          </a:p>
          <a:p>
            <a:pPr marL="1260475" lvl="3" indent="-342900" algn="just"/>
            <a:r>
              <a:rPr lang="en-US"/>
              <a:t>Provide a brief recap of the project background &amp; Phasing </a:t>
            </a:r>
            <a:endParaRPr lang="en-US">
              <a:cs typeface="Calibri"/>
            </a:endParaRPr>
          </a:p>
          <a:p>
            <a:pPr marL="1260475" lvl="3" indent="-342900" algn="just"/>
            <a:r>
              <a:rPr lang="en-US"/>
              <a:t>Project scope</a:t>
            </a:r>
            <a:endParaRPr lang="en-US">
              <a:cs typeface="Calibri"/>
            </a:endParaRPr>
          </a:p>
          <a:p>
            <a:pPr marL="1260475" lvl="3" indent="-342900"/>
            <a:r>
              <a:rPr lang="en-US"/>
              <a:t>Provide information regarding construction </a:t>
            </a:r>
            <a:endParaRPr lang="en-US">
              <a:cs typeface="Calibri"/>
            </a:endParaRPr>
          </a:p>
          <a:p>
            <a:pPr lvl="1"/>
            <a:r>
              <a:rPr lang="en-US" sz="2000"/>
              <a:t>Discussion:</a:t>
            </a:r>
            <a:endParaRPr lang="en-US" sz="2000">
              <a:cs typeface="Calibri"/>
            </a:endParaRPr>
          </a:p>
          <a:p>
            <a:pPr lvl="2"/>
            <a:r>
              <a:rPr lang="en-US"/>
              <a:t>Phase I</a:t>
            </a:r>
            <a:endParaRPr lang="en-US">
              <a:cs typeface="Calibri"/>
            </a:endParaRPr>
          </a:p>
          <a:p>
            <a:pPr lvl="3"/>
            <a:r>
              <a:rPr lang="en-US"/>
              <a:t>What we have heard </a:t>
            </a:r>
            <a:endParaRPr lang="en-US">
              <a:cs typeface="Calibri"/>
            </a:endParaRPr>
          </a:p>
          <a:p>
            <a:pPr lvl="2"/>
            <a:r>
              <a:rPr lang="en-US"/>
              <a:t>Phase II modified design </a:t>
            </a:r>
            <a:endParaRPr lang="en-US">
              <a:cs typeface="Calibri"/>
            </a:endParaRPr>
          </a:p>
          <a:p>
            <a:pPr lvl="1"/>
            <a:r>
              <a:rPr lang="en-US" sz="2000"/>
              <a:t>Process and moving forward</a:t>
            </a:r>
            <a:endParaRPr lang="en-US" sz="2000">
              <a:cs typeface="Calibri"/>
            </a:endParaRPr>
          </a:p>
          <a:p>
            <a:pPr lvl="2"/>
            <a:r>
              <a:rPr lang="en-US"/>
              <a:t>Evaluate phase I</a:t>
            </a:r>
            <a:endParaRPr lang="en-US">
              <a:cs typeface="Calibri"/>
            </a:endParaRPr>
          </a:p>
          <a:p>
            <a:pPr lvl="2"/>
            <a:r>
              <a:rPr lang="en-US"/>
              <a:t>Community meeting(s)</a:t>
            </a:r>
            <a:endParaRPr lang="en-US">
              <a:cs typeface="Calibri"/>
            </a:endParaRPr>
          </a:p>
          <a:p>
            <a:pPr lvl="1"/>
            <a:r>
              <a:rPr lang="en-US" sz="2000"/>
              <a:t>Questions</a:t>
            </a:r>
            <a:endParaRPr lang="en-US" sz="2000">
              <a:cs typeface="Calibri"/>
            </a:endParaRPr>
          </a:p>
          <a:p>
            <a:pPr lvl="1"/>
            <a:endParaRPr lang="en-US" sz="2000"/>
          </a:p>
          <a:p>
            <a:pPr marL="3175" lvl="1" indent="0" algn="just">
              <a:buNone/>
            </a:pPr>
            <a:endParaRPr lang="en-US"/>
          </a:p>
        </p:txBody>
      </p:sp>
      <p:sp>
        <p:nvSpPr>
          <p:cNvPr id="5" name="Slide Number Placeholder 4"/>
          <p:cNvSpPr>
            <a:spLocks noGrp="1"/>
          </p:cNvSpPr>
          <p:nvPr>
            <p:ph type="sldNum" sz="quarter" idx="12"/>
          </p:nvPr>
        </p:nvSpPr>
        <p:spPr/>
        <p:txBody>
          <a:bodyPr/>
          <a:lstStyle/>
          <a:p>
            <a:fld id="{ACEA6A65-BE7D-4D61-A608-1539A25B89AE}" type="slidenum">
              <a:rPr lang="en-US" smtClean="0"/>
              <a:t>2</a:t>
            </a:fld>
            <a:endParaRPr lang="en-US"/>
          </a:p>
        </p:txBody>
      </p:sp>
    </p:spTree>
    <p:extLst>
      <p:ext uri="{BB962C8B-B14F-4D97-AF65-F5344CB8AC3E}">
        <p14:creationId xmlns:p14="http://schemas.microsoft.com/office/powerpoint/2010/main" val="3288973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AB18-5C2F-6D95-A123-D931265747AA}"/>
              </a:ext>
            </a:extLst>
          </p:cNvPr>
          <p:cNvSpPr>
            <a:spLocks noGrp="1"/>
          </p:cNvSpPr>
          <p:nvPr>
            <p:ph type="title"/>
          </p:nvPr>
        </p:nvSpPr>
        <p:spPr>
          <a:xfrm>
            <a:off x="628650" y="365126"/>
            <a:ext cx="7886700" cy="1044051"/>
          </a:xfrm>
        </p:spPr>
        <p:txBody>
          <a:bodyPr>
            <a:normAutofit fontScale="90000"/>
          </a:bodyPr>
          <a:lstStyle/>
          <a:p>
            <a:pPr algn="ctr"/>
            <a:r>
              <a:rPr lang="en-US"/>
              <a:t> </a:t>
            </a:r>
            <a:r>
              <a:rPr lang="en-US" sz="3600"/>
              <a:t>Bryant Ave Phase I (50</a:t>
            </a:r>
            <a:r>
              <a:rPr lang="en-US" sz="3600" baseline="30000"/>
              <a:t>th</a:t>
            </a:r>
            <a:r>
              <a:rPr lang="en-US" sz="3600"/>
              <a:t> -42</a:t>
            </a:r>
            <a:r>
              <a:rPr lang="en-US" sz="3600" baseline="30000"/>
              <a:t>nd</a:t>
            </a:r>
            <a:r>
              <a:rPr lang="en-US" sz="3600"/>
              <a:t> St W) </a:t>
            </a:r>
            <a:br>
              <a:rPr lang="en-US" sz="3600"/>
            </a:br>
            <a:r>
              <a:rPr lang="en-US" sz="3600"/>
              <a:t>Feedback and Challenges</a:t>
            </a:r>
          </a:p>
        </p:txBody>
      </p:sp>
      <p:sp>
        <p:nvSpPr>
          <p:cNvPr id="3" name="Content Placeholder 2">
            <a:extLst>
              <a:ext uri="{FF2B5EF4-FFF2-40B4-BE49-F238E27FC236}">
                <a16:creationId xmlns:a16="http://schemas.microsoft.com/office/drawing/2014/main" id="{945BB6EB-BF1F-361C-F432-04DAA1A590B4}"/>
              </a:ext>
            </a:extLst>
          </p:cNvPr>
          <p:cNvSpPr>
            <a:spLocks noGrp="1"/>
          </p:cNvSpPr>
          <p:nvPr>
            <p:ph idx="1"/>
          </p:nvPr>
        </p:nvSpPr>
        <p:spPr>
          <a:xfrm>
            <a:off x="628650" y="1321496"/>
            <a:ext cx="7886700" cy="4855467"/>
          </a:xfrm>
        </p:spPr>
        <p:txBody>
          <a:bodyPr/>
          <a:lstStyle/>
          <a:p>
            <a:endParaRPr lang="en-US"/>
          </a:p>
          <a:p>
            <a:r>
              <a:rPr lang="en-US"/>
              <a:t>Emergency vehicle access</a:t>
            </a:r>
          </a:p>
          <a:p>
            <a:r>
              <a:rPr lang="en-US"/>
              <a:t>Snow plowing operations  </a:t>
            </a:r>
          </a:p>
          <a:p>
            <a:r>
              <a:rPr lang="en-US"/>
              <a:t>Ability to get in/out of driveways </a:t>
            </a:r>
          </a:p>
          <a:p>
            <a:r>
              <a:rPr lang="en-US"/>
              <a:t>Ability to get in/out of parked vehicles </a:t>
            </a:r>
          </a:p>
          <a:p>
            <a:pPr lvl="1"/>
            <a:endParaRPr lang="en-US"/>
          </a:p>
          <a:p>
            <a:endParaRPr lang="en-US"/>
          </a:p>
        </p:txBody>
      </p:sp>
      <p:sp>
        <p:nvSpPr>
          <p:cNvPr id="4" name="Slide Number Placeholder 3">
            <a:extLst>
              <a:ext uri="{FF2B5EF4-FFF2-40B4-BE49-F238E27FC236}">
                <a16:creationId xmlns:a16="http://schemas.microsoft.com/office/drawing/2014/main" id="{871BF4F9-50A1-7FC9-4134-0D886373B5F0}"/>
              </a:ext>
            </a:extLst>
          </p:cNvPr>
          <p:cNvSpPr>
            <a:spLocks noGrp="1"/>
          </p:cNvSpPr>
          <p:nvPr>
            <p:ph type="sldNum" sz="quarter" idx="12"/>
          </p:nvPr>
        </p:nvSpPr>
        <p:spPr/>
        <p:txBody>
          <a:bodyPr/>
          <a:lstStyle/>
          <a:p>
            <a:fld id="{ACEA6A65-BE7D-4D61-A608-1539A25B89AE}" type="slidenum">
              <a:rPr lang="en-US" smtClean="0"/>
              <a:t>20</a:t>
            </a:fld>
            <a:endParaRPr lang="en-US"/>
          </a:p>
        </p:txBody>
      </p:sp>
    </p:spTree>
    <p:extLst>
      <p:ext uri="{BB962C8B-B14F-4D97-AF65-F5344CB8AC3E}">
        <p14:creationId xmlns:p14="http://schemas.microsoft.com/office/powerpoint/2010/main" val="1566165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4860-631B-58CC-6747-4A3008E6F41F}"/>
              </a:ext>
            </a:extLst>
          </p:cNvPr>
          <p:cNvSpPr>
            <a:spLocks noGrp="1"/>
          </p:cNvSpPr>
          <p:nvPr>
            <p:ph type="title"/>
          </p:nvPr>
        </p:nvSpPr>
        <p:spPr>
          <a:xfrm>
            <a:off x="628650" y="365127"/>
            <a:ext cx="7886700" cy="823594"/>
          </a:xfrm>
        </p:spPr>
        <p:txBody>
          <a:bodyPr/>
          <a:lstStyle/>
          <a:p>
            <a:r>
              <a:rPr lang="en-US"/>
              <a:t>Fire truck</a:t>
            </a:r>
          </a:p>
        </p:txBody>
      </p:sp>
      <p:sp>
        <p:nvSpPr>
          <p:cNvPr id="4" name="Slide Number Placeholder 3">
            <a:extLst>
              <a:ext uri="{FF2B5EF4-FFF2-40B4-BE49-F238E27FC236}">
                <a16:creationId xmlns:a16="http://schemas.microsoft.com/office/drawing/2014/main" id="{5E142576-952B-BABC-15B8-B4D65519E5CA}"/>
              </a:ext>
            </a:extLst>
          </p:cNvPr>
          <p:cNvSpPr>
            <a:spLocks noGrp="1"/>
          </p:cNvSpPr>
          <p:nvPr>
            <p:ph type="sldNum" sz="quarter" idx="12"/>
          </p:nvPr>
        </p:nvSpPr>
        <p:spPr/>
        <p:txBody>
          <a:bodyPr/>
          <a:lstStyle/>
          <a:p>
            <a:fld id="{ACEA6A65-BE7D-4D61-A608-1539A25B89AE}" type="slidenum">
              <a:rPr lang="en-US" smtClean="0"/>
              <a:t>21</a:t>
            </a:fld>
            <a:endParaRPr lang="en-US"/>
          </a:p>
        </p:txBody>
      </p:sp>
      <p:pic>
        <p:nvPicPr>
          <p:cNvPr id="5" name="Picture 1">
            <a:extLst>
              <a:ext uri="{FF2B5EF4-FFF2-40B4-BE49-F238E27FC236}">
                <a16:creationId xmlns:a16="http://schemas.microsoft.com/office/drawing/2014/main" id="{4B5870BC-49BB-0C5A-DB5B-693C5FC7404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55687" y="1338740"/>
            <a:ext cx="3627834" cy="48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a:extLst>
              <a:ext uri="{FF2B5EF4-FFF2-40B4-BE49-F238E27FC236}">
                <a16:creationId xmlns:a16="http://schemas.microsoft.com/office/drawing/2014/main" id="{FC403B66-A9E1-368D-7281-F3AC3434D3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0089" y="1188721"/>
            <a:ext cx="3757284" cy="498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7550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3D2C9-D428-09F3-D2C3-31CD3CFE9E03}"/>
              </a:ext>
            </a:extLst>
          </p:cNvPr>
          <p:cNvSpPr>
            <a:spLocks noGrp="1"/>
          </p:cNvSpPr>
          <p:nvPr>
            <p:ph type="title"/>
          </p:nvPr>
        </p:nvSpPr>
        <p:spPr/>
        <p:txBody>
          <a:bodyPr/>
          <a:lstStyle/>
          <a:p>
            <a:r>
              <a:rPr lang="en-US"/>
              <a:t>Snow plowing</a:t>
            </a:r>
          </a:p>
        </p:txBody>
      </p:sp>
      <p:pic>
        <p:nvPicPr>
          <p:cNvPr id="6" name="Content Placeholder 5">
            <a:extLst>
              <a:ext uri="{FF2B5EF4-FFF2-40B4-BE49-F238E27FC236}">
                <a16:creationId xmlns:a16="http://schemas.microsoft.com/office/drawing/2014/main" id="{957E55A4-5D8F-3B35-E9FF-6C0F873DB5AF}"/>
              </a:ext>
            </a:extLst>
          </p:cNvPr>
          <p:cNvPicPr>
            <a:picLocks noGrp="1" noChangeAspect="1"/>
          </p:cNvPicPr>
          <p:nvPr>
            <p:ph idx="1"/>
          </p:nvPr>
        </p:nvPicPr>
        <p:blipFill>
          <a:blip r:embed="rId2"/>
          <a:stretch>
            <a:fillRect/>
          </a:stretch>
        </p:blipFill>
        <p:spPr>
          <a:xfrm>
            <a:off x="5382499" y="1474626"/>
            <a:ext cx="3696184" cy="4559246"/>
          </a:xfrm>
        </p:spPr>
      </p:pic>
      <p:sp>
        <p:nvSpPr>
          <p:cNvPr id="4" name="Slide Number Placeholder 3">
            <a:extLst>
              <a:ext uri="{FF2B5EF4-FFF2-40B4-BE49-F238E27FC236}">
                <a16:creationId xmlns:a16="http://schemas.microsoft.com/office/drawing/2014/main" id="{D0789A89-9BCE-F2B0-7823-3BAFC4E4C853}"/>
              </a:ext>
            </a:extLst>
          </p:cNvPr>
          <p:cNvSpPr>
            <a:spLocks noGrp="1"/>
          </p:cNvSpPr>
          <p:nvPr>
            <p:ph type="sldNum" sz="quarter" idx="12"/>
          </p:nvPr>
        </p:nvSpPr>
        <p:spPr/>
        <p:txBody>
          <a:bodyPr/>
          <a:lstStyle/>
          <a:p>
            <a:fld id="{ACEA6A65-BE7D-4D61-A608-1539A25B89AE}" type="slidenum">
              <a:rPr lang="en-US" smtClean="0"/>
              <a:t>22</a:t>
            </a:fld>
            <a:endParaRPr lang="en-US"/>
          </a:p>
        </p:txBody>
      </p:sp>
      <p:pic>
        <p:nvPicPr>
          <p:cNvPr id="10" name="Picture 9">
            <a:extLst>
              <a:ext uri="{FF2B5EF4-FFF2-40B4-BE49-F238E27FC236}">
                <a16:creationId xmlns:a16="http://schemas.microsoft.com/office/drawing/2014/main" id="{CF1938B0-BEDF-7C27-4F50-68CD7408144D}"/>
              </a:ext>
            </a:extLst>
          </p:cNvPr>
          <p:cNvPicPr>
            <a:picLocks noChangeAspect="1"/>
          </p:cNvPicPr>
          <p:nvPr/>
        </p:nvPicPr>
        <p:blipFill rotWithShape="1">
          <a:blip r:embed="rId3"/>
          <a:srcRect l="18253"/>
          <a:stretch/>
        </p:blipFill>
        <p:spPr>
          <a:xfrm>
            <a:off x="69293" y="1474626"/>
            <a:ext cx="5208044" cy="4663844"/>
          </a:xfrm>
          <a:prstGeom prst="rect">
            <a:avLst/>
          </a:prstGeom>
        </p:spPr>
      </p:pic>
    </p:spTree>
    <p:extLst>
      <p:ext uri="{BB962C8B-B14F-4D97-AF65-F5344CB8AC3E}">
        <p14:creationId xmlns:p14="http://schemas.microsoft.com/office/powerpoint/2010/main" val="31651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49F7-F5E5-CF1F-841F-7061C9B10163}"/>
              </a:ext>
            </a:extLst>
          </p:cNvPr>
          <p:cNvSpPr>
            <a:spLocks noGrp="1"/>
          </p:cNvSpPr>
          <p:nvPr>
            <p:ph type="title"/>
          </p:nvPr>
        </p:nvSpPr>
        <p:spPr/>
        <p:txBody>
          <a:bodyPr/>
          <a:lstStyle/>
          <a:p>
            <a:r>
              <a:rPr lang="en-US"/>
              <a:t>Left or Driver’s side parking</a:t>
            </a:r>
          </a:p>
        </p:txBody>
      </p:sp>
      <p:sp>
        <p:nvSpPr>
          <p:cNvPr id="3" name="Content Placeholder 2">
            <a:extLst>
              <a:ext uri="{FF2B5EF4-FFF2-40B4-BE49-F238E27FC236}">
                <a16:creationId xmlns:a16="http://schemas.microsoft.com/office/drawing/2014/main" id="{DB227606-DDC7-A20D-E1B6-111F3248CA0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A1D1B84-763D-B07B-2C2E-466505C1D6C2}"/>
              </a:ext>
            </a:extLst>
          </p:cNvPr>
          <p:cNvSpPr>
            <a:spLocks noGrp="1"/>
          </p:cNvSpPr>
          <p:nvPr>
            <p:ph type="sldNum" sz="quarter" idx="12"/>
          </p:nvPr>
        </p:nvSpPr>
        <p:spPr/>
        <p:txBody>
          <a:bodyPr/>
          <a:lstStyle/>
          <a:p>
            <a:fld id="{ACEA6A65-BE7D-4D61-A608-1539A25B89AE}" type="slidenum">
              <a:rPr lang="en-US" smtClean="0"/>
              <a:t>23</a:t>
            </a:fld>
            <a:endParaRPr lang="en-US"/>
          </a:p>
        </p:txBody>
      </p:sp>
      <p:pic>
        <p:nvPicPr>
          <p:cNvPr id="5" name="Picture 4">
            <a:extLst>
              <a:ext uri="{FF2B5EF4-FFF2-40B4-BE49-F238E27FC236}">
                <a16:creationId xmlns:a16="http://schemas.microsoft.com/office/drawing/2014/main" id="{69E788B9-8BA2-F9F5-416D-F7B95820A519}"/>
              </a:ext>
            </a:extLst>
          </p:cNvPr>
          <p:cNvPicPr>
            <a:picLocks noChangeAspect="1"/>
          </p:cNvPicPr>
          <p:nvPr/>
        </p:nvPicPr>
        <p:blipFill>
          <a:blip r:embed="rId2"/>
          <a:stretch>
            <a:fillRect/>
          </a:stretch>
        </p:blipFill>
        <p:spPr>
          <a:xfrm>
            <a:off x="2410190" y="1826390"/>
            <a:ext cx="4323620" cy="4273929"/>
          </a:xfrm>
          <a:prstGeom prst="rect">
            <a:avLst/>
          </a:prstGeom>
        </p:spPr>
      </p:pic>
    </p:spTree>
    <p:extLst>
      <p:ext uri="{BB962C8B-B14F-4D97-AF65-F5344CB8AC3E}">
        <p14:creationId xmlns:p14="http://schemas.microsoft.com/office/powerpoint/2010/main" val="1273920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037D-15D0-9488-5EE5-BE15799646A2}"/>
              </a:ext>
            </a:extLst>
          </p:cNvPr>
          <p:cNvSpPr>
            <a:spLocks noGrp="1"/>
          </p:cNvSpPr>
          <p:nvPr>
            <p:ph type="title"/>
          </p:nvPr>
        </p:nvSpPr>
        <p:spPr>
          <a:xfrm>
            <a:off x="628650" y="365127"/>
            <a:ext cx="7886700" cy="1024762"/>
          </a:xfrm>
        </p:spPr>
        <p:txBody>
          <a:bodyPr/>
          <a:lstStyle/>
          <a:p>
            <a:r>
              <a:rPr lang="en-US"/>
              <a:t>Driveway access</a:t>
            </a:r>
          </a:p>
        </p:txBody>
      </p:sp>
      <p:sp>
        <p:nvSpPr>
          <p:cNvPr id="4" name="Slide Number Placeholder 3">
            <a:extLst>
              <a:ext uri="{FF2B5EF4-FFF2-40B4-BE49-F238E27FC236}">
                <a16:creationId xmlns:a16="http://schemas.microsoft.com/office/drawing/2014/main" id="{6BCD0636-58B5-FBC7-4290-44336AE528AA}"/>
              </a:ext>
            </a:extLst>
          </p:cNvPr>
          <p:cNvSpPr>
            <a:spLocks noGrp="1"/>
          </p:cNvSpPr>
          <p:nvPr>
            <p:ph type="sldNum" sz="quarter" idx="12"/>
          </p:nvPr>
        </p:nvSpPr>
        <p:spPr/>
        <p:txBody>
          <a:bodyPr/>
          <a:lstStyle/>
          <a:p>
            <a:fld id="{ACEA6A65-BE7D-4D61-A608-1539A25B89AE}" type="slidenum">
              <a:rPr lang="en-US" smtClean="0"/>
              <a:t>24</a:t>
            </a:fld>
            <a:endParaRPr lang="en-US"/>
          </a:p>
        </p:txBody>
      </p:sp>
      <p:pic>
        <p:nvPicPr>
          <p:cNvPr id="12" name="Content Placeholder 11">
            <a:extLst>
              <a:ext uri="{FF2B5EF4-FFF2-40B4-BE49-F238E27FC236}">
                <a16:creationId xmlns:a16="http://schemas.microsoft.com/office/drawing/2014/main" id="{C93EC195-8FE2-8451-346A-70770BC4F5D9}"/>
              </a:ext>
            </a:extLst>
          </p:cNvPr>
          <p:cNvPicPr>
            <a:picLocks noGrp="1" noChangeAspect="1"/>
          </p:cNvPicPr>
          <p:nvPr>
            <p:ph idx="1"/>
          </p:nvPr>
        </p:nvPicPr>
        <p:blipFill>
          <a:blip r:embed="rId2"/>
          <a:stretch>
            <a:fillRect/>
          </a:stretch>
        </p:blipFill>
        <p:spPr>
          <a:xfrm>
            <a:off x="1120474" y="1389889"/>
            <a:ext cx="6903051" cy="5230226"/>
          </a:xfrm>
        </p:spPr>
      </p:pic>
    </p:spTree>
    <p:extLst>
      <p:ext uri="{BB962C8B-B14F-4D97-AF65-F5344CB8AC3E}">
        <p14:creationId xmlns:p14="http://schemas.microsoft.com/office/powerpoint/2010/main" val="3581933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B5AB-E271-C3DE-F0AB-FC6A1E5F97CF}"/>
              </a:ext>
            </a:extLst>
          </p:cNvPr>
          <p:cNvSpPr>
            <a:spLocks noGrp="1"/>
          </p:cNvSpPr>
          <p:nvPr>
            <p:ph type="title"/>
          </p:nvPr>
        </p:nvSpPr>
        <p:spPr>
          <a:xfrm>
            <a:off x="628650" y="365127"/>
            <a:ext cx="7886700" cy="1024762"/>
          </a:xfrm>
        </p:spPr>
        <p:txBody>
          <a:bodyPr/>
          <a:lstStyle/>
          <a:p>
            <a:r>
              <a:rPr lang="en-US"/>
              <a:t>Driveway access</a:t>
            </a:r>
          </a:p>
        </p:txBody>
      </p:sp>
      <p:sp>
        <p:nvSpPr>
          <p:cNvPr id="4" name="Slide Number Placeholder 3">
            <a:extLst>
              <a:ext uri="{FF2B5EF4-FFF2-40B4-BE49-F238E27FC236}">
                <a16:creationId xmlns:a16="http://schemas.microsoft.com/office/drawing/2014/main" id="{11526EE3-3733-C560-AA44-05B66F54A6C3}"/>
              </a:ext>
            </a:extLst>
          </p:cNvPr>
          <p:cNvSpPr>
            <a:spLocks noGrp="1"/>
          </p:cNvSpPr>
          <p:nvPr>
            <p:ph type="sldNum" sz="quarter" idx="12"/>
          </p:nvPr>
        </p:nvSpPr>
        <p:spPr/>
        <p:txBody>
          <a:bodyPr/>
          <a:lstStyle/>
          <a:p>
            <a:fld id="{ACEA6A65-BE7D-4D61-A608-1539A25B89AE}" type="slidenum">
              <a:rPr lang="en-US" smtClean="0"/>
              <a:t>25</a:t>
            </a:fld>
            <a:endParaRPr lang="en-US"/>
          </a:p>
        </p:txBody>
      </p:sp>
      <p:pic>
        <p:nvPicPr>
          <p:cNvPr id="5" name="Content Placeholder 5">
            <a:extLst>
              <a:ext uri="{FF2B5EF4-FFF2-40B4-BE49-F238E27FC236}">
                <a16:creationId xmlns:a16="http://schemas.microsoft.com/office/drawing/2014/main" id="{7D661378-CBD1-7F04-8AC0-B57EC6E22B46}"/>
              </a:ext>
            </a:extLst>
          </p:cNvPr>
          <p:cNvPicPr>
            <a:picLocks noGrp="1" noChangeAspect="1"/>
          </p:cNvPicPr>
          <p:nvPr>
            <p:ph idx="1"/>
          </p:nvPr>
        </p:nvPicPr>
        <p:blipFill>
          <a:blip r:embed="rId2"/>
          <a:stretch>
            <a:fillRect/>
          </a:stretch>
        </p:blipFill>
        <p:spPr>
          <a:xfrm>
            <a:off x="2016889" y="1460500"/>
            <a:ext cx="5110221" cy="4351338"/>
          </a:xfrm>
        </p:spPr>
      </p:pic>
    </p:spTree>
    <p:extLst>
      <p:ext uri="{BB962C8B-B14F-4D97-AF65-F5344CB8AC3E}">
        <p14:creationId xmlns:p14="http://schemas.microsoft.com/office/powerpoint/2010/main" val="1139797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02" y="2548128"/>
            <a:ext cx="5846548" cy="819912"/>
          </a:xfrm>
        </p:spPr>
        <p:txBody>
          <a:bodyPr>
            <a:noAutofit/>
          </a:bodyPr>
          <a:lstStyle/>
          <a:p>
            <a:pPr algn="ctr"/>
            <a:br>
              <a:rPr lang="en-US" sz="6000">
                <a:latin typeface="+mn-lt"/>
              </a:rPr>
            </a:br>
            <a:r>
              <a:rPr lang="en-US" sz="5400">
                <a:latin typeface="+mn-lt"/>
              </a:rPr>
              <a:t>Phase II  Design Modifications</a:t>
            </a:r>
          </a:p>
        </p:txBody>
      </p:sp>
      <p:sp>
        <p:nvSpPr>
          <p:cNvPr id="4" name="Slide Number Placeholder 3"/>
          <p:cNvSpPr>
            <a:spLocks noGrp="1"/>
          </p:cNvSpPr>
          <p:nvPr>
            <p:ph type="sldNum" sz="quarter" idx="12"/>
          </p:nvPr>
        </p:nvSpPr>
        <p:spPr/>
        <p:txBody>
          <a:bodyPr/>
          <a:lstStyle/>
          <a:p>
            <a:fld id="{ACEA6A65-BE7D-4D61-A608-1539A25B89AE}" type="slidenum">
              <a:rPr lang="en-US" smtClean="0"/>
              <a:t>26</a:t>
            </a:fld>
            <a:endParaRPr lang="en-US"/>
          </a:p>
        </p:txBody>
      </p:sp>
      <p:sp>
        <p:nvSpPr>
          <p:cNvPr id="3" name="Flowchart: Delay 2">
            <a:extLst>
              <a:ext uri="{FF2B5EF4-FFF2-40B4-BE49-F238E27FC236}">
                <a16:creationId xmlns:a16="http://schemas.microsoft.com/office/drawing/2014/main" id="{E4F9E6BA-456F-4FC3-A34C-1E25AFA94A79}"/>
              </a:ext>
            </a:extLst>
          </p:cNvPr>
          <p:cNvSpPr/>
          <p:nvPr/>
        </p:nvSpPr>
        <p:spPr>
          <a:xfrm>
            <a:off x="0" y="0"/>
            <a:ext cx="2438400" cy="6858000"/>
          </a:xfrm>
          <a:prstGeom prst="flowChartDelay">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53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488" y="325901"/>
            <a:ext cx="8125968" cy="684212"/>
          </a:xfrm>
        </p:spPr>
        <p:txBody>
          <a:bodyPr>
            <a:noAutofit/>
          </a:bodyPr>
          <a:lstStyle/>
          <a:p>
            <a:r>
              <a:rPr lang="en-US" sz="4400" b="1">
                <a:latin typeface="+mn-lt"/>
              </a:rPr>
              <a:t>  </a:t>
            </a:r>
            <a:r>
              <a:rPr lang="en-US" sz="3600">
                <a:latin typeface="+mn-lt"/>
              </a:rPr>
              <a:t>Original</a:t>
            </a:r>
            <a:r>
              <a:rPr lang="en-US" sz="3600" b="1">
                <a:latin typeface="+mn-lt"/>
              </a:rPr>
              <a:t> </a:t>
            </a:r>
            <a:r>
              <a:rPr lang="en-US" sz="3600">
                <a:latin typeface="+mn-lt"/>
              </a:rPr>
              <a:t>Design</a:t>
            </a:r>
            <a:r>
              <a:rPr lang="en-US" sz="3600" b="1">
                <a:latin typeface="+mn-lt"/>
              </a:rPr>
              <a:t> </a:t>
            </a:r>
            <a:r>
              <a:rPr lang="en-US" sz="3600">
                <a:latin typeface="+mn-lt"/>
              </a:rPr>
              <a:t>Cross Section (41</a:t>
            </a:r>
            <a:r>
              <a:rPr lang="en-US" sz="3600" baseline="30000">
                <a:latin typeface="+mn-lt"/>
              </a:rPr>
              <a:t>st</a:t>
            </a:r>
            <a:r>
              <a:rPr lang="en-US" sz="3600">
                <a:latin typeface="+mn-lt"/>
              </a:rPr>
              <a:t> - 42</a:t>
            </a:r>
            <a:r>
              <a:rPr lang="en-US" sz="3600" baseline="30000">
                <a:latin typeface="+mn-lt"/>
              </a:rPr>
              <a:t>nd</a:t>
            </a:r>
            <a:r>
              <a:rPr lang="en-US" sz="3600">
                <a:latin typeface="+mn-lt"/>
              </a:rPr>
              <a:t>)</a:t>
            </a:r>
          </a:p>
        </p:txBody>
      </p:sp>
      <p:sp>
        <p:nvSpPr>
          <p:cNvPr id="4" name="Slide Number Placeholder 3"/>
          <p:cNvSpPr>
            <a:spLocks noGrp="1"/>
          </p:cNvSpPr>
          <p:nvPr>
            <p:ph type="sldNum" sz="quarter" idx="12"/>
          </p:nvPr>
        </p:nvSpPr>
        <p:spPr/>
        <p:txBody>
          <a:bodyPr/>
          <a:lstStyle/>
          <a:p>
            <a:fld id="{ACEA6A65-BE7D-4D61-A608-1539A25B89AE}" type="slidenum">
              <a:rPr lang="en-US" smtClean="0"/>
              <a:t>27</a:t>
            </a:fld>
            <a:endParaRPr lang="en-US"/>
          </a:p>
        </p:txBody>
      </p:sp>
      <p:pic>
        <p:nvPicPr>
          <p:cNvPr id="6" name="Picture 5">
            <a:extLst>
              <a:ext uri="{FF2B5EF4-FFF2-40B4-BE49-F238E27FC236}">
                <a16:creationId xmlns:a16="http://schemas.microsoft.com/office/drawing/2014/main" id="{97E966A5-0DD3-38FB-4745-BA891EF079AF}"/>
              </a:ext>
            </a:extLst>
          </p:cNvPr>
          <p:cNvPicPr>
            <a:picLocks noChangeAspect="1"/>
          </p:cNvPicPr>
          <p:nvPr/>
        </p:nvPicPr>
        <p:blipFill>
          <a:blip r:embed="rId2"/>
          <a:stretch>
            <a:fillRect/>
          </a:stretch>
        </p:blipFill>
        <p:spPr>
          <a:xfrm>
            <a:off x="0" y="1173079"/>
            <a:ext cx="9144000" cy="4511842"/>
          </a:xfrm>
          <a:prstGeom prst="rect">
            <a:avLst/>
          </a:prstGeom>
        </p:spPr>
      </p:pic>
      <p:pic>
        <p:nvPicPr>
          <p:cNvPr id="8" name="Picture 7">
            <a:extLst>
              <a:ext uri="{FF2B5EF4-FFF2-40B4-BE49-F238E27FC236}">
                <a16:creationId xmlns:a16="http://schemas.microsoft.com/office/drawing/2014/main" id="{41042A33-160D-8ED8-A7BD-94290FA6C5AD}"/>
              </a:ext>
            </a:extLst>
          </p:cNvPr>
          <p:cNvPicPr>
            <a:picLocks noChangeAspect="1"/>
          </p:cNvPicPr>
          <p:nvPr/>
        </p:nvPicPr>
        <p:blipFill>
          <a:blip r:embed="rId2"/>
          <a:stretch>
            <a:fillRect/>
          </a:stretch>
        </p:blipFill>
        <p:spPr>
          <a:xfrm>
            <a:off x="0" y="1173079"/>
            <a:ext cx="9144000" cy="4511842"/>
          </a:xfrm>
          <a:prstGeom prst="rect">
            <a:avLst/>
          </a:prstGeom>
        </p:spPr>
      </p:pic>
    </p:spTree>
    <p:extLst>
      <p:ext uri="{BB962C8B-B14F-4D97-AF65-F5344CB8AC3E}">
        <p14:creationId xmlns:p14="http://schemas.microsoft.com/office/powerpoint/2010/main" val="9793365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AB18-5C2F-6D95-A123-D931265747AA}"/>
              </a:ext>
            </a:extLst>
          </p:cNvPr>
          <p:cNvSpPr>
            <a:spLocks noGrp="1"/>
          </p:cNvSpPr>
          <p:nvPr>
            <p:ph type="title"/>
          </p:nvPr>
        </p:nvSpPr>
        <p:spPr>
          <a:xfrm>
            <a:off x="628650" y="365126"/>
            <a:ext cx="7886700" cy="1044051"/>
          </a:xfrm>
        </p:spPr>
        <p:txBody>
          <a:bodyPr>
            <a:normAutofit fontScale="90000"/>
          </a:bodyPr>
          <a:lstStyle/>
          <a:p>
            <a:pPr algn="ctr"/>
            <a:r>
              <a:rPr lang="en-US"/>
              <a:t> </a:t>
            </a:r>
            <a:r>
              <a:rPr lang="en-US" sz="3600"/>
              <a:t>Bryant Ave Phase II </a:t>
            </a:r>
            <a:br>
              <a:rPr lang="en-US" sz="3600"/>
            </a:br>
            <a:r>
              <a:rPr lang="en-US" sz="3600"/>
              <a:t>Revised Design (41</a:t>
            </a:r>
            <a:r>
              <a:rPr lang="en-US" sz="3600" baseline="30000"/>
              <a:t>st</a:t>
            </a:r>
            <a:r>
              <a:rPr lang="en-US" sz="3600"/>
              <a:t> – 42</a:t>
            </a:r>
            <a:r>
              <a:rPr lang="en-US" sz="3600" baseline="30000"/>
              <a:t>nd</a:t>
            </a:r>
            <a:r>
              <a:rPr lang="en-US" sz="3600"/>
              <a:t>)</a:t>
            </a:r>
          </a:p>
        </p:txBody>
      </p:sp>
      <p:pic>
        <p:nvPicPr>
          <p:cNvPr id="8" name="Content Placeholder 7">
            <a:extLst>
              <a:ext uri="{FF2B5EF4-FFF2-40B4-BE49-F238E27FC236}">
                <a16:creationId xmlns:a16="http://schemas.microsoft.com/office/drawing/2014/main" id="{94B6DDAE-B419-D123-1832-BAC8E23874DD}"/>
              </a:ext>
            </a:extLst>
          </p:cNvPr>
          <p:cNvPicPr>
            <a:picLocks noGrp="1" noChangeAspect="1"/>
          </p:cNvPicPr>
          <p:nvPr>
            <p:ph idx="1"/>
          </p:nvPr>
        </p:nvPicPr>
        <p:blipFill>
          <a:blip r:embed="rId2"/>
          <a:stretch>
            <a:fillRect/>
          </a:stretch>
        </p:blipFill>
        <p:spPr>
          <a:xfrm>
            <a:off x="628650" y="1945906"/>
            <a:ext cx="7886700" cy="3605951"/>
          </a:xfrm>
        </p:spPr>
      </p:pic>
      <p:sp>
        <p:nvSpPr>
          <p:cNvPr id="4" name="Slide Number Placeholder 3">
            <a:extLst>
              <a:ext uri="{FF2B5EF4-FFF2-40B4-BE49-F238E27FC236}">
                <a16:creationId xmlns:a16="http://schemas.microsoft.com/office/drawing/2014/main" id="{871BF4F9-50A1-7FC9-4134-0D886373B5F0}"/>
              </a:ext>
            </a:extLst>
          </p:cNvPr>
          <p:cNvSpPr>
            <a:spLocks noGrp="1"/>
          </p:cNvSpPr>
          <p:nvPr>
            <p:ph type="sldNum" sz="quarter" idx="12"/>
          </p:nvPr>
        </p:nvSpPr>
        <p:spPr/>
        <p:txBody>
          <a:bodyPr/>
          <a:lstStyle/>
          <a:p>
            <a:fld id="{ACEA6A65-BE7D-4D61-A608-1539A25B89AE}" type="slidenum">
              <a:rPr lang="en-US" smtClean="0"/>
              <a:t>28</a:t>
            </a:fld>
            <a:endParaRPr lang="en-US"/>
          </a:p>
        </p:txBody>
      </p:sp>
    </p:spTree>
    <p:extLst>
      <p:ext uri="{BB962C8B-B14F-4D97-AF65-F5344CB8AC3E}">
        <p14:creationId xmlns:p14="http://schemas.microsoft.com/office/powerpoint/2010/main" val="3992137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B4E54-1D19-B8D3-7B53-06FEEF4FC0E0}"/>
              </a:ext>
            </a:extLst>
          </p:cNvPr>
          <p:cNvSpPr>
            <a:spLocks noGrp="1"/>
          </p:cNvSpPr>
          <p:nvPr>
            <p:ph type="title"/>
          </p:nvPr>
        </p:nvSpPr>
        <p:spPr>
          <a:xfrm>
            <a:off x="628650" y="223947"/>
            <a:ext cx="7886700" cy="380229"/>
          </a:xfrm>
        </p:spPr>
        <p:txBody>
          <a:bodyPr vert="horz" lIns="91440" tIns="45720" rIns="91440" bIns="45720" rtlCol="0" anchor="ctr">
            <a:noAutofit/>
          </a:bodyPr>
          <a:lstStyle/>
          <a:p>
            <a:pPr algn="ctr"/>
            <a:r>
              <a:rPr lang="en-US" sz="4000"/>
              <a:t>Original Design (41</a:t>
            </a:r>
            <a:r>
              <a:rPr lang="en-US" sz="4000" baseline="30000"/>
              <a:t>st</a:t>
            </a:r>
            <a:r>
              <a:rPr lang="en-US" sz="4000"/>
              <a:t> – 42</a:t>
            </a:r>
            <a:r>
              <a:rPr lang="en-US" sz="4000" baseline="30000"/>
              <a:t>nd</a:t>
            </a:r>
            <a:r>
              <a:rPr lang="en-US" sz="4000"/>
              <a:t>)</a:t>
            </a:r>
            <a:endParaRPr lang="en-US" sz="4000">
              <a:cs typeface="Calibri Light"/>
            </a:endParaRPr>
          </a:p>
        </p:txBody>
      </p:sp>
      <p:sp>
        <p:nvSpPr>
          <p:cNvPr id="5" name="Slide Number Placeholder 4">
            <a:extLst>
              <a:ext uri="{FF2B5EF4-FFF2-40B4-BE49-F238E27FC236}">
                <a16:creationId xmlns:a16="http://schemas.microsoft.com/office/drawing/2014/main" id="{C7B1F3E0-F0ED-2345-A92F-DFD9B3E3BECC}"/>
              </a:ext>
            </a:extLst>
          </p:cNvPr>
          <p:cNvSpPr>
            <a:spLocks noGrp="1"/>
          </p:cNvSpPr>
          <p:nvPr>
            <p:ph type="sldNum" sz="quarter" idx="12"/>
          </p:nvPr>
        </p:nvSpPr>
        <p:spPr/>
        <p:txBody>
          <a:bodyPr/>
          <a:lstStyle/>
          <a:p>
            <a:fld id="{ACEA6A65-BE7D-4D61-A608-1539A25B89AE}" type="slidenum">
              <a:rPr lang="en-US" smtClean="0"/>
              <a:t>29</a:t>
            </a:fld>
            <a:endParaRPr lang="en-US"/>
          </a:p>
        </p:txBody>
      </p:sp>
      <p:sp>
        <p:nvSpPr>
          <p:cNvPr id="3" name="Title 1">
            <a:extLst>
              <a:ext uri="{FF2B5EF4-FFF2-40B4-BE49-F238E27FC236}">
                <a16:creationId xmlns:a16="http://schemas.microsoft.com/office/drawing/2014/main" id="{ADB06C85-0323-86C2-4938-CF3357AB4750}"/>
              </a:ext>
            </a:extLst>
          </p:cNvPr>
          <p:cNvSpPr txBox="1">
            <a:spLocks/>
          </p:cNvSpPr>
          <p:nvPr/>
        </p:nvSpPr>
        <p:spPr>
          <a:xfrm>
            <a:off x="628650" y="3492649"/>
            <a:ext cx="7886700" cy="4919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8AC0"/>
                </a:solidFill>
                <a:latin typeface="+mj-lt"/>
                <a:ea typeface="+mj-ea"/>
                <a:cs typeface="+mj-cs"/>
              </a:defRPr>
            </a:lvl1pPr>
          </a:lstStyle>
          <a:p>
            <a:pPr algn="ctr"/>
            <a:r>
              <a:rPr lang="en-US" sz="4000"/>
              <a:t>Revised Design (41</a:t>
            </a:r>
            <a:r>
              <a:rPr lang="en-US" sz="4000" baseline="30000"/>
              <a:t>st</a:t>
            </a:r>
            <a:r>
              <a:rPr lang="en-US" sz="4000"/>
              <a:t> – 42</a:t>
            </a:r>
            <a:r>
              <a:rPr lang="en-US" sz="4000" baseline="30000"/>
              <a:t>nd</a:t>
            </a:r>
            <a:r>
              <a:rPr lang="en-US" sz="4000"/>
              <a:t>)</a:t>
            </a:r>
            <a:endParaRPr lang="en-US" sz="4000">
              <a:cs typeface="Calibri Light"/>
            </a:endParaRPr>
          </a:p>
        </p:txBody>
      </p:sp>
      <p:pic>
        <p:nvPicPr>
          <p:cNvPr id="2" name="Picture 1">
            <a:extLst>
              <a:ext uri="{FF2B5EF4-FFF2-40B4-BE49-F238E27FC236}">
                <a16:creationId xmlns:a16="http://schemas.microsoft.com/office/drawing/2014/main" id="{7ADCD140-3995-9321-9AEC-0B60839DAF58}"/>
              </a:ext>
            </a:extLst>
          </p:cNvPr>
          <p:cNvPicPr>
            <a:picLocks noChangeAspect="1"/>
          </p:cNvPicPr>
          <p:nvPr/>
        </p:nvPicPr>
        <p:blipFill rotWithShape="1">
          <a:blip r:embed="rId2"/>
          <a:srcRect t="54634"/>
          <a:stretch/>
        </p:blipFill>
        <p:spPr>
          <a:xfrm>
            <a:off x="0" y="904774"/>
            <a:ext cx="9144000" cy="2049215"/>
          </a:xfrm>
          <a:prstGeom prst="rect">
            <a:avLst/>
          </a:prstGeom>
        </p:spPr>
      </p:pic>
      <p:pic>
        <p:nvPicPr>
          <p:cNvPr id="4" name="Picture 3">
            <a:extLst>
              <a:ext uri="{FF2B5EF4-FFF2-40B4-BE49-F238E27FC236}">
                <a16:creationId xmlns:a16="http://schemas.microsoft.com/office/drawing/2014/main" id="{087AB64A-6ED2-6FF0-C6E2-766C9CFB295A}"/>
              </a:ext>
            </a:extLst>
          </p:cNvPr>
          <p:cNvPicPr>
            <a:picLocks noChangeAspect="1"/>
          </p:cNvPicPr>
          <p:nvPr/>
        </p:nvPicPr>
        <p:blipFill rotWithShape="1">
          <a:blip r:embed="rId3"/>
          <a:srcRect t="34198"/>
          <a:stretch/>
        </p:blipFill>
        <p:spPr>
          <a:xfrm>
            <a:off x="627546" y="4144699"/>
            <a:ext cx="7888908" cy="2374869"/>
          </a:xfrm>
          <a:prstGeom prst="rect">
            <a:avLst/>
          </a:prstGeom>
        </p:spPr>
      </p:pic>
    </p:spTree>
    <p:extLst>
      <p:ext uri="{BB962C8B-B14F-4D97-AF65-F5344CB8AC3E}">
        <p14:creationId xmlns:p14="http://schemas.microsoft.com/office/powerpoint/2010/main" val="2824493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28650" y="365127"/>
            <a:ext cx="7886700" cy="1067434"/>
          </a:xfrm>
        </p:spPr>
        <p:txBody>
          <a:bodyPr/>
          <a:lstStyle/>
          <a:p>
            <a:r>
              <a:rPr lang="en-US"/>
              <a:t>Question and Answer Instructions</a:t>
            </a:r>
            <a:endParaRPr lang="en-US" b="1">
              <a:latin typeface="+mn-lt"/>
            </a:endParaRPr>
          </a:p>
        </p:txBody>
      </p:sp>
      <p:sp>
        <p:nvSpPr>
          <p:cNvPr id="10" name="Content Placeholder 9"/>
          <p:cNvSpPr>
            <a:spLocks noGrp="1"/>
          </p:cNvSpPr>
          <p:nvPr>
            <p:ph idx="1"/>
          </p:nvPr>
        </p:nvSpPr>
        <p:spPr>
          <a:xfrm>
            <a:off x="857250" y="1591056"/>
            <a:ext cx="7886700" cy="4585908"/>
          </a:xfrm>
        </p:spPr>
        <p:txBody>
          <a:bodyPr>
            <a:normAutofit/>
          </a:bodyPr>
          <a:lstStyle/>
          <a:p>
            <a:r>
              <a:rPr lang="en-US" sz="3300">
                <a:solidFill>
                  <a:schemeClr val="tx1">
                    <a:lumMod val="75000"/>
                    <a:lumOff val="25000"/>
                  </a:schemeClr>
                </a:solidFill>
              </a:rPr>
              <a:t>You can write your question on the chat box </a:t>
            </a:r>
          </a:p>
          <a:p>
            <a:r>
              <a:rPr lang="en-US" sz="3300">
                <a:solidFill>
                  <a:schemeClr val="tx1">
                    <a:lumMod val="75000"/>
                    <a:lumOff val="25000"/>
                  </a:schemeClr>
                </a:solidFill>
              </a:rPr>
              <a:t>You can raise your hand </a:t>
            </a:r>
          </a:p>
          <a:p>
            <a:endParaRPr lang="en-US" sz="2200">
              <a:solidFill>
                <a:schemeClr val="tx1">
                  <a:lumMod val="75000"/>
                  <a:lumOff val="25000"/>
                </a:schemeClr>
              </a:solidFill>
              <a:latin typeface="Segoe UI Semibold" panose="020B0702040204020203" pitchFamily="34" charset="0"/>
              <a:cs typeface="Segoe UI Semibold" panose="020B0702040204020203" pitchFamily="34" charset="0"/>
            </a:endParaRPr>
          </a:p>
          <a:p>
            <a:pPr marL="0" indent="0">
              <a:buNone/>
            </a:pPr>
            <a:endParaRPr lang="en-US" sz="3300">
              <a:solidFill>
                <a:schemeClr val="tx1">
                  <a:lumMod val="75000"/>
                  <a:lumOff val="25000"/>
                </a:schemeClr>
              </a:solidFill>
            </a:endParaRPr>
          </a:p>
          <a:p>
            <a:pPr marL="3175" lvl="1" indent="0" algn="just">
              <a:buNone/>
            </a:pPr>
            <a:endParaRPr lang="en-US"/>
          </a:p>
        </p:txBody>
      </p:sp>
      <p:sp>
        <p:nvSpPr>
          <p:cNvPr id="5" name="Slide Number Placeholder 4"/>
          <p:cNvSpPr>
            <a:spLocks noGrp="1"/>
          </p:cNvSpPr>
          <p:nvPr>
            <p:ph type="sldNum" sz="quarter" idx="12"/>
          </p:nvPr>
        </p:nvSpPr>
        <p:spPr/>
        <p:txBody>
          <a:bodyPr/>
          <a:lstStyle/>
          <a:p>
            <a:fld id="{ACEA6A65-BE7D-4D61-A608-1539A25B89AE}" type="slidenum">
              <a:rPr lang="en-US" smtClean="0"/>
              <a:t>3</a:t>
            </a:fld>
            <a:endParaRPr lang="en-US"/>
          </a:p>
        </p:txBody>
      </p:sp>
    </p:spTree>
    <p:extLst>
      <p:ext uri="{BB962C8B-B14F-4D97-AF65-F5344CB8AC3E}">
        <p14:creationId xmlns:p14="http://schemas.microsoft.com/office/powerpoint/2010/main" val="861475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A86A2-0342-CD94-EC61-C3E66B4949E0}"/>
              </a:ext>
            </a:extLst>
          </p:cNvPr>
          <p:cNvSpPr>
            <a:spLocks noGrp="1"/>
          </p:cNvSpPr>
          <p:nvPr>
            <p:ph type="title"/>
          </p:nvPr>
        </p:nvSpPr>
        <p:spPr/>
        <p:txBody>
          <a:bodyPr>
            <a:normAutofit/>
          </a:bodyPr>
          <a:lstStyle/>
          <a:p>
            <a:pPr algn="ctr"/>
            <a:r>
              <a:rPr lang="en-US" sz="3200"/>
              <a:t>Bryant Ave Phase II</a:t>
            </a:r>
            <a:br>
              <a:rPr lang="en-US" sz="3200"/>
            </a:br>
            <a:r>
              <a:rPr lang="en-US" sz="3200"/>
              <a:t>Revised Design Summary</a:t>
            </a:r>
          </a:p>
        </p:txBody>
      </p:sp>
      <p:sp>
        <p:nvSpPr>
          <p:cNvPr id="3" name="Content Placeholder 2">
            <a:extLst>
              <a:ext uri="{FF2B5EF4-FFF2-40B4-BE49-F238E27FC236}">
                <a16:creationId xmlns:a16="http://schemas.microsoft.com/office/drawing/2014/main" id="{960D27BB-2C51-7B8D-CCD2-94A71594593B}"/>
              </a:ext>
            </a:extLst>
          </p:cNvPr>
          <p:cNvSpPr>
            <a:spLocks noGrp="1"/>
          </p:cNvSpPr>
          <p:nvPr>
            <p:ph idx="1"/>
          </p:nvPr>
        </p:nvSpPr>
        <p:spPr/>
        <p:txBody>
          <a:bodyPr>
            <a:normAutofit fontScale="92500"/>
          </a:bodyPr>
          <a:lstStyle/>
          <a:p>
            <a:pPr marL="342900" marR="0" lvl="0" indent="-342900">
              <a:lnSpc>
                <a:spcPct val="107000"/>
              </a:lnSpc>
              <a:spcBef>
                <a:spcPts val="0"/>
              </a:spcBef>
              <a:spcAft>
                <a:spcPts val="0"/>
              </a:spcAft>
              <a:buFont typeface="Symbol" panose="05050102010706020507" pitchFamily="18" charset="2"/>
              <a:buChar char=""/>
            </a:pPr>
            <a:r>
              <a:rPr lang="en-US" sz="2200">
                <a:effectLst/>
                <a:latin typeface="Calibri" panose="020F0502020204030204" pitchFamily="34" charset="0"/>
                <a:ea typeface="Times New Roman" panose="02020603050405020304" pitchFamily="18" charset="0"/>
                <a:cs typeface="Times New Roman" panose="02020603050405020304" pitchFamily="18" charset="0"/>
              </a:rPr>
              <a:t>Maintain designated pedestrian and bicycle space along the corridor</a:t>
            </a:r>
            <a:endParaRPr lang="en-US" sz="2200">
              <a:effectLst/>
              <a:latin typeface="Calibri" panose="020F0502020204030204" pitchFamily="34" charset="0"/>
              <a:ea typeface="Calibri" panose="020F0502020204030204" pitchFamily="34" charset="0"/>
              <a:cs typeface="Times New Roman" panose="02020603050405020304" pitchFamily="18" charset="0"/>
            </a:endParaRPr>
          </a:p>
          <a:p>
            <a:pPr marR="0" lvl="0" indent="-342900">
              <a:lnSpc>
                <a:spcPct val="107000"/>
              </a:lnSpc>
              <a:spcBef>
                <a:spcPts val="0"/>
              </a:spcBef>
              <a:spcAft>
                <a:spcPts val="0"/>
              </a:spcAft>
              <a:buFont typeface="Symbol" panose="05050102010706020507" pitchFamily="18" charset="2"/>
              <a:buChar char=""/>
            </a:pPr>
            <a:r>
              <a:rPr lang="en-US" sz="2200">
                <a:latin typeface="Calibri" panose="020F0502020204030204" pitchFamily="34" charset="0"/>
                <a:cs typeface="Times New Roman" panose="02020603050405020304" pitchFamily="18" charset="0"/>
              </a:rPr>
              <a:t>Maintain the protected bicycle facility design at sidewalk level</a:t>
            </a:r>
          </a:p>
          <a:p>
            <a:pPr lvl="1"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Buffer between street and bikeway</a:t>
            </a:r>
          </a:p>
          <a:p>
            <a:pPr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Maintain traffic calming and safety elements</a:t>
            </a:r>
          </a:p>
          <a:p>
            <a:pPr lvl="1"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Narrowed travel lanes</a:t>
            </a:r>
          </a:p>
          <a:p>
            <a:pPr lvl="1"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Mid-block as either chicanes or </a:t>
            </a:r>
            <a:r>
              <a:rPr lang="en-US" sz="2200" err="1">
                <a:latin typeface="Calibri" panose="020F0502020204030204" pitchFamily="34" charset="0"/>
                <a:cs typeface="Times New Roman" panose="02020603050405020304" pitchFamily="18" charset="0"/>
              </a:rPr>
              <a:t>bumpouts</a:t>
            </a:r>
            <a:endParaRPr lang="en-US" sz="2200">
              <a:latin typeface="Calibri" panose="020F0502020204030204" pitchFamily="34" charset="0"/>
              <a:cs typeface="Times New Roman" panose="02020603050405020304" pitchFamily="18" charset="0"/>
            </a:endParaRPr>
          </a:p>
          <a:p>
            <a:pPr lvl="1"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Intersection </a:t>
            </a:r>
            <a:r>
              <a:rPr lang="en-US" sz="2200" err="1">
                <a:latin typeface="Calibri" panose="020F0502020204030204" pitchFamily="34" charset="0"/>
                <a:cs typeface="Times New Roman" panose="02020603050405020304" pitchFamily="18" charset="0"/>
              </a:rPr>
              <a:t>bumpouts</a:t>
            </a:r>
            <a:endParaRPr lang="en-US" sz="2200">
              <a:latin typeface="Calibri" panose="020F0502020204030204" pitchFamily="34" charset="0"/>
              <a:cs typeface="Times New Roman" panose="02020603050405020304" pitchFamily="18" charset="0"/>
            </a:endParaRPr>
          </a:p>
          <a:p>
            <a:pPr lvl="1" indent="-342900">
              <a:lnSpc>
                <a:spcPct val="107000"/>
              </a:lnSpc>
              <a:spcBef>
                <a:spcPts val="0"/>
              </a:spcBef>
              <a:buFont typeface="Symbol" panose="05050102010706020507" pitchFamily="18" charset="2"/>
              <a:buChar char=""/>
            </a:pPr>
            <a:r>
              <a:rPr lang="en-US" sz="2200">
                <a:latin typeface="Calibri" panose="020F0502020204030204" pitchFamily="34" charset="0"/>
                <a:cs typeface="Times New Roman" panose="02020603050405020304" pitchFamily="18" charset="0"/>
              </a:rPr>
              <a:t>Additional </a:t>
            </a:r>
            <a:r>
              <a:rPr lang="en-US" sz="2200" err="1">
                <a:latin typeface="Calibri" panose="020F0502020204030204" pitchFamily="34" charset="0"/>
                <a:cs typeface="Times New Roman" panose="02020603050405020304" pitchFamily="18" charset="0"/>
              </a:rPr>
              <a:t>bumpouts</a:t>
            </a:r>
            <a:r>
              <a:rPr lang="en-US" sz="2200">
                <a:latin typeface="Calibri" panose="020F0502020204030204" pitchFamily="34" charset="0"/>
                <a:cs typeface="Times New Roman" panose="02020603050405020304" pitchFamily="18" charset="0"/>
              </a:rPr>
              <a:t> near some intersections</a:t>
            </a:r>
          </a:p>
          <a:p>
            <a:pPr marR="0" lvl="0" indent="-342900">
              <a:lnSpc>
                <a:spcPct val="107000"/>
              </a:lnSpc>
              <a:spcBef>
                <a:spcPts val="0"/>
              </a:spcBef>
              <a:spcAft>
                <a:spcPts val="0"/>
              </a:spcAft>
              <a:buFont typeface="Symbol" panose="05050102010706020507" pitchFamily="18" charset="2"/>
              <a:buChar char=""/>
            </a:pPr>
            <a:r>
              <a:rPr lang="en-US" sz="2200">
                <a:latin typeface="Calibri" panose="020F0502020204030204" pitchFamily="34" charset="0"/>
                <a:cs typeface="Times New Roman" panose="02020603050405020304" pitchFamily="18" charset="0"/>
              </a:rPr>
              <a:t>Adjust the location of the boulevard green space</a:t>
            </a:r>
          </a:p>
          <a:p>
            <a:pPr marR="0" lvl="0" indent="-342900">
              <a:lnSpc>
                <a:spcPct val="107000"/>
              </a:lnSpc>
              <a:spcBef>
                <a:spcPts val="0"/>
              </a:spcBef>
              <a:spcAft>
                <a:spcPts val="800"/>
              </a:spcAft>
              <a:buFont typeface="Symbol" panose="05050102010706020507" pitchFamily="18" charset="2"/>
              <a:buChar char=""/>
            </a:pPr>
            <a:r>
              <a:rPr lang="en-US" sz="2200">
                <a:latin typeface="Calibri" panose="020F0502020204030204" pitchFamily="34" charset="0"/>
                <a:cs typeface="Times New Roman" panose="02020603050405020304" pitchFamily="18" charset="0"/>
              </a:rPr>
              <a:t>Adjust curb lines as needed</a:t>
            </a:r>
          </a:p>
          <a:p>
            <a:pPr marR="0" lvl="0" indent="-342900">
              <a:lnSpc>
                <a:spcPct val="107000"/>
              </a:lnSpc>
              <a:spcBef>
                <a:spcPts val="0"/>
              </a:spcBef>
              <a:spcAft>
                <a:spcPts val="800"/>
              </a:spcAft>
              <a:buFont typeface="Symbol" panose="05050102010706020507" pitchFamily="18" charset="2"/>
              <a:buChar char=""/>
            </a:pPr>
            <a:r>
              <a:rPr lang="en-US" sz="2200">
                <a:latin typeface="Calibri" panose="020F0502020204030204" pitchFamily="34" charset="0"/>
                <a:cs typeface="Times New Roman" panose="02020603050405020304" pitchFamily="18" charset="0"/>
              </a:rPr>
              <a:t>Widen driveway aprons</a:t>
            </a:r>
          </a:p>
          <a:p>
            <a:pPr marR="0" lvl="0" indent="-342900">
              <a:lnSpc>
                <a:spcPct val="107000"/>
              </a:lnSpc>
              <a:spcBef>
                <a:spcPts val="0"/>
              </a:spcBef>
              <a:spcAft>
                <a:spcPts val="800"/>
              </a:spcAft>
              <a:buFont typeface="Symbol" panose="05050102010706020507" pitchFamily="18" charset="2"/>
              <a:buChar char=""/>
            </a:pPr>
            <a:r>
              <a:rPr lang="en-US" sz="2200">
                <a:latin typeface="Calibri" panose="020F0502020204030204" pitchFamily="34" charset="0"/>
                <a:cs typeface="Times New Roman" panose="02020603050405020304" pitchFamily="18" charset="0"/>
              </a:rPr>
              <a:t>Parking on the right or passenger side only</a:t>
            </a:r>
          </a:p>
          <a:p>
            <a:pPr lvl="1"/>
            <a:endParaRPr lang="en-US"/>
          </a:p>
          <a:p>
            <a:pPr lvl="1"/>
            <a:endParaRPr lang="en-US"/>
          </a:p>
        </p:txBody>
      </p:sp>
      <p:sp>
        <p:nvSpPr>
          <p:cNvPr id="4" name="Slide Number Placeholder 3">
            <a:extLst>
              <a:ext uri="{FF2B5EF4-FFF2-40B4-BE49-F238E27FC236}">
                <a16:creationId xmlns:a16="http://schemas.microsoft.com/office/drawing/2014/main" id="{159629F1-D4A1-1DDE-9BE8-5F67A626C224}"/>
              </a:ext>
            </a:extLst>
          </p:cNvPr>
          <p:cNvSpPr>
            <a:spLocks noGrp="1"/>
          </p:cNvSpPr>
          <p:nvPr>
            <p:ph type="sldNum" sz="quarter" idx="12"/>
          </p:nvPr>
        </p:nvSpPr>
        <p:spPr/>
        <p:txBody>
          <a:bodyPr/>
          <a:lstStyle/>
          <a:p>
            <a:fld id="{ACEA6A65-BE7D-4D61-A608-1539A25B89AE}" type="slidenum">
              <a:rPr lang="en-US" smtClean="0"/>
              <a:t>30</a:t>
            </a:fld>
            <a:endParaRPr lang="en-US"/>
          </a:p>
        </p:txBody>
      </p:sp>
    </p:spTree>
    <p:extLst>
      <p:ext uri="{BB962C8B-B14F-4D97-AF65-F5344CB8AC3E}">
        <p14:creationId xmlns:p14="http://schemas.microsoft.com/office/powerpoint/2010/main" val="29094578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B4E54-1D19-B8D3-7B53-06FEEF4FC0E0}"/>
              </a:ext>
            </a:extLst>
          </p:cNvPr>
          <p:cNvSpPr>
            <a:spLocks noGrp="1"/>
          </p:cNvSpPr>
          <p:nvPr>
            <p:ph type="title"/>
          </p:nvPr>
        </p:nvSpPr>
        <p:spPr/>
        <p:txBody>
          <a:bodyPr/>
          <a:lstStyle/>
          <a:p>
            <a:pPr algn="ctr"/>
            <a:r>
              <a:rPr lang="en-US"/>
              <a:t>Bryant Ave Phase II</a:t>
            </a:r>
            <a:br>
              <a:rPr lang="en-US"/>
            </a:br>
            <a:r>
              <a:rPr lang="en-US"/>
              <a:t>Original Design (41</a:t>
            </a:r>
            <a:r>
              <a:rPr lang="en-US" baseline="30000"/>
              <a:t>st</a:t>
            </a:r>
            <a:r>
              <a:rPr lang="en-US"/>
              <a:t> – 42</a:t>
            </a:r>
            <a:r>
              <a:rPr lang="en-US" baseline="30000"/>
              <a:t>nd</a:t>
            </a:r>
            <a:r>
              <a:rPr lang="en-US"/>
              <a:t>)</a:t>
            </a:r>
          </a:p>
        </p:txBody>
      </p:sp>
      <p:sp>
        <p:nvSpPr>
          <p:cNvPr id="5" name="Slide Number Placeholder 4">
            <a:extLst>
              <a:ext uri="{FF2B5EF4-FFF2-40B4-BE49-F238E27FC236}">
                <a16:creationId xmlns:a16="http://schemas.microsoft.com/office/drawing/2014/main" id="{C7B1F3E0-F0ED-2345-A92F-DFD9B3E3BECC}"/>
              </a:ext>
            </a:extLst>
          </p:cNvPr>
          <p:cNvSpPr>
            <a:spLocks noGrp="1"/>
          </p:cNvSpPr>
          <p:nvPr>
            <p:ph type="sldNum" sz="quarter" idx="12"/>
          </p:nvPr>
        </p:nvSpPr>
        <p:spPr/>
        <p:txBody>
          <a:bodyPr/>
          <a:lstStyle/>
          <a:p>
            <a:fld id="{ACEA6A65-BE7D-4D61-A608-1539A25B89AE}" type="slidenum">
              <a:rPr lang="en-US" smtClean="0"/>
              <a:t>31</a:t>
            </a:fld>
            <a:endParaRPr lang="en-US"/>
          </a:p>
        </p:txBody>
      </p:sp>
      <p:pic>
        <p:nvPicPr>
          <p:cNvPr id="8" name="Picture 7">
            <a:extLst>
              <a:ext uri="{FF2B5EF4-FFF2-40B4-BE49-F238E27FC236}">
                <a16:creationId xmlns:a16="http://schemas.microsoft.com/office/drawing/2014/main" id="{B45CF004-9E7A-DE65-8324-10DEBB728F5B}"/>
              </a:ext>
            </a:extLst>
          </p:cNvPr>
          <p:cNvPicPr>
            <a:picLocks noChangeAspect="1"/>
          </p:cNvPicPr>
          <p:nvPr/>
        </p:nvPicPr>
        <p:blipFill>
          <a:blip r:embed="rId2"/>
          <a:stretch>
            <a:fillRect/>
          </a:stretch>
        </p:blipFill>
        <p:spPr>
          <a:xfrm>
            <a:off x="0" y="2204720"/>
            <a:ext cx="9144000" cy="2448560"/>
          </a:xfrm>
          <a:prstGeom prst="rect">
            <a:avLst/>
          </a:prstGeom>
        </p:spPr>
      </p:pic>
    </p:spTree>
    <p:extLst>
      <p:ext uri="{BB962C8B-B14F-4D97-AF65-F5344CB8AC3E}">
        <p14:creationId xmlns:p14="http://schemas.microsoft.com/office/powerpoint/2010/main" val="1502931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BA12A-3AF3-1965-1730-CE930263DB06}"/>
              </a:ext>
            </a:extLst>
          </p:cNvPr>
          <p:cNvSpPr>
            <a:spLocks noGrp="1"/>
          </p:cNvSpPr>
          <p:nvPr>
            <p:ph type="title"/>
          </p:nvPr>
        </p:nvSpPr>
        <p:spPr/>
        <p:txBody>
          <a:bodyPr/>
          <a:lstStyle/>
          <a:p>
            <a:pPr algn="ctr"/>
            <a:r>
              <a:rPr lang="en-US"/>
              <a:t>Bryant Ave Phase II</a:t>
            </a:r>
            <a:br>
              <a:rPr lang="en-US"/>
            </a:br>
            <a:r>
              <a:rPr lang="en-US"/>
              <a:t>Revised Design (41</a:t>
            </a:r>
            <a:r>
              <a:rPr lang="en-US" baseline="30000"/>
              <a:t>st</a:t>
            </a:r>
            <a:r>
              <a:rPr lang="en-US"/>
              <a:t> – 42</a:t>
            </a:r>
            <a:r>
              <a:rPr lang="en-US" baseline="30000"/>
              <a:t>nd</a:t>
            </a:r>
            <a:r>
              <a:rPr lang="en-US"/>
              <a:t>)</a:t>
            </a:r>
          </a:p>
        </p:txBody>
      </p:sp>
      <p:sp>
        <p:nvSpPr>
          <p:cNvPr id="3" name="Slide Number Placeholder 2">
            <a:extLst>
              <a:ext uri="{FF2B5EF4-FFF2-40B4-BE49-F238E27FC236}">
                <a16:creationId xmlns:a16="http://schemas.microsoft.com/office/drawing/2014/main" id="{312C8459-2A9E-1D5C-9C62-404B41269901}"/>
              </a:ext>
            </a:extLst>
          </p:cNvPr>
          <p:cNvSpPr>
            <a:spLocks noGrp="1"/>
          </p:cNvSpPr>
          <p:nvPr>
            <p:ph type="sldNum" sz="quarter" idx="12"/>
          </p:nvPr>
        </p:nvSpPr>
        <p:spPr/>
        <p:txBody>
          <a:bodyPr/>
          <a:lstStyle/>
          <a:p>
            <a:fld id="{ACEA6A65-BE7D-4D61-A608-1539A25B89AE}" type="slidenum">
              <a:rPr lang="en-US" smtClean="0"/>
              <a:t>32</a:t>
            </a:fld>
            <a:endParaRPr lang="en-US"/>
          </a:p>
        </p:txBody>
      </p:sp>
      <p:pic>
        <p:nvPicPr>
          <p:cNvPr id="5" name="Picture 4">
            <a:extLst>
              <a:ext uri="{FF2B5EF4-FFF2-40B4-BE49-F238E27FC236}">
                <a16:creationId xmlns:a16="http://schemas.microsoft.com/office/drawing/2014/main" id="{75190E83-39F4-2832-5D57-EEB8B56B806A}"/>
              </a:ext>
            </a:extLst>
          </p:cNvPr>
          <p:cNvPicPr>
            <a:picLocks noChangeAspect="1"/>
          </p:cNvPicPr>
          <p:nvPr/>
        </p:nvPicPr>
        <p:blipFill>
          <a:blip r:embed="rId2"/>
          <a:stretch>
            <a:fillRect/>
          </a:stretch>
        </p:blipFill>
        <p:spPr>
          <a:xfrm>
            <a:off x="0" y="2199640"/>
            <a:ext cx="9144000" cy="2458720"/>
          </a:xfrm>
          <a:prstGeom prst="rect">
            <a:avLst/>
          </a:prstGeom>
        </p:spPr>
      </p:pic>
    </p:spTree>
    <p:extLst>
      <p:ext uri="{BB962C8B-B14F-4D97-AF65-F5344CB8AC3E}">
        <p14:creationId xmlns:p14="http://schemas.microsoft.com/office/powerpoint/2010/main" val="9073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B4E54-1D19-B8D3-7B53-06FEEF4FC0E0}"/>
              </a:ext>
            </a:extLst>
          </p:cNvPr>
          <p:cNvSpPr>
            <a:spLocks noGrp="1"/>
          </p:cNvSpPr>
          <p:nvPr>
            <p:ph type="title"/>
          </p:nvPr>
        </p:nvSpPr>
        <p:spPr>
          <a:xfrm>
            <a:off x="628650" y="365126"/>
            <a:ext cx="7886700" cy="380229"/>
          </a:xfrm>
        </p:spPr>
        <p:txBody>
          <a:bodyPr>
            <a:normAutofit fontScale="90000"/>
          </a:bodyPr>
          <a:lstStyle/>
          <a:p>
            <a:pPr algn="ctr"/>
            <a:r>
              <a:rPr lang="en-US" sz="3400"/>
              <a:t>Original Design (41</a:t>
            </a:r>
            <a:r>
              <a:rPr lang="en-US" sz="3400" baseline="30000"/>
              <a:t>st</a:t>
            </a:r>
            <a:r>
              <a:rPr lang="en-US" sz="3400"/>
              <a:t> – 42</a:t>
            </a:r>
            <a:r>
              <a:rPr lang="en-US" sz="3400" baseline="30000"/>
              <a:t>nd</a:t>
            </a:r>
            <a:r>
              <a:rPr lang="en-US" sz="3400"/>
              <a:t>)</a:t>
            </a:r>
          </a:p>
        </p:txBody>
      </p:sp>
      <p:sp>
        <p:nvSpPr>
          <p:cNvPr id="5" name="Slide Number Placeholder 4">
            <a:extLst>
              <a:ext uri="{FF2B5EF4-FFF2-40B4-BE49-F238E27FC236}">
                <a16:creationId xmlns:a16="http://schemas.microsoft.com/office/drawing/2014/main" id="{C7B1F3E0-F0ED-2345-A92F-DFD9B3E3BECC}"/>
              </a:ext>
            </a:extLst>
          </p:cNvPr>
          <p:cNvSpPr>
            <a:spLocks noGrp="1"/>
          </p:cNvSpPr>
          <p:nvPr>
            <p:ph type="sldNum" sz="quarter" idx="12"/>
          </p:nvPr>
        </p:nvSpPr>
        <p:spPr/>
        <p:txBody>
          <a:bodyPr/>
          <a:lstStyle/>
          <a:p>
            <a:fld id="{ACEA6A65-BE7D-4D61-A608-1539A25B89AE}" type="slidenum">
              <a:rPr lang="en-US" smtClean="0"/>
              <a:t>33</a:t>
            </a:fld>
            <a:endParaRPr lang="en-US"/>
          </a:p>
        </p:txBody>
      </p:sp>
      <p:pic>
        <p:nvPicPr>
          <p:cNvPr id="8" name="Picture 7">
            <a:extLst>
              <a:ext uri="{FF2B5EF4-FFF2-40B4-BE49-F238E27FC236}">
                <a16:creationId xmlns:a16="http://schemas.microsoft.com/office/drawing/2014/main" id="{B45CF004-9E7A-DE65-8324-10DEBB728F5B}"/>
              </a:ext>
            </a:extLst>
          </p:cNvPr>
          <p:cNvPicPr>
            <a:picLocks noChangeAspect="1"/>
          </p:cNvPicPr>
          <p:nvPr/>
        </p:nvPicPr>
        <p:blipFill rotWithShape="1">
          <a:blip r:embed="rId2"/>
          <a:srcRect t="16491" b="17544"/>
          <a:stretch/>
        </p:blipFill>
        <p:spPr>
          <a:xfrm>
            <a:off x="42970" y="1285163"/>
            <a:ext cx="9144000" cy="1615194"/>
          </a:xfrm>
          <a:prstGeom prst="rect">
            <a:avLst/>
          </a:prstGeom>
        </p:spPr>
      </p:pic>
      <p:sp>
        <p:nvSpPr>
          <p:cNvPr id="3" name="Title 1">
            <a:extLst>
              <a:ext uri="{FF2B5EF4-FFF2-40B4-BE49-F238E27FC236}">
                <a16:creationId xmlns:a16="http://schemas.microsoft.com/office/drawing/2014/main" id="{ADB06C85-0323-86C2-4938-CF3357AB4750}"/>
              </a:ext>
            </a:extLst>
          </p:cNvPr>
          <p:cNvSpPr txBox="1">
            <a:spLocks/>
          </p:cNvSpPr>
          <p:nvPr/>
        </p:nvSpPr>
        <p:spPr>
          <a:xfrm>
            <a:off x="671620" y="3467555"/>
            <a:ext cx="7886700" cy="491946"/>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rgbClr val="008AC0"/>
                </a:solidFill>
                <a:latin typeface="+mj-lt"/>
                <a:ea typeface="+mj-ea"/>
                <a:cs typeface="+mj-cs"/>
              </a:defRPr>
            </a:lvl1pPr>
          </a:lstStyle>
          <a:p>
            <a:pPr algn="ctr"/>
            <a:r>
              <a:rPr lang="en-US"/>
              <a:t>Revised Design (41</a:t>
            </a:r>
            <a:r>
              <a:rPr lang="en-US" baseline="30000"/>
              <a:t>st</a:t>
            </a:r>
            <a:r>
              <a:rPr lang="en-US"/>
              <a:t> – 42</a:t>
            </a:r>
            <a:r>
              <a:rPr lang="en-US" baseline="30000"/>
              <a:t>nd</a:t>
            </a:r>
            <a:r>
              <a:rPr lang="en-US"/>
              <a:t>)</a:t>
            </a:r>
          </a:p>
        </p:txBody>
      </p:sp>
      <p:pic>
        <p:nvPicPr>
          <p:cNvPr id="7" name="Picture 6">
            <a:extLst>
              <a:ext uri="{FF2B5EF4-FFF2-40B4-BE49-F238E27FC236}">
                <a16:creationId xmlns:a16="http://schemas.microsoft.com/office/drawing/2014/main" id="{41178683-9C24-CAB9-55BA-C753C8C3C684}"/>
              </a:ext>
            </a:extLst>
          </p:cNvPr>
          <p:cNvPicPr>
            <a:picLocks noChangeAspect="1"/>
          </p:cNvPicPr>
          <p:nvPr/>
        </p:nvPicPr>
        <p:blipFill rotWithShape="1">
          <a:blip r:embed="rId3"/>
          <a:srcRect t="24476" b="6643"/>
          <a:stretch/>
        </p:blipFill>
        <p:spPr>
          <a:xfrm>
            <a:off x="42970" y="4477046"/>
            <a:ext cx="9144000" cy="1693602"/>
          </a:xfrm>
          <a:prstGeom prst="rect">
            <a:avLst/>
          </a:prstGeom>
        </p:spPr>
      </p:pic>
    </p:spTree>
    <p:extLst>
      <p:ext uri="{BB962C8B-B14F-4D97-AF65-F5344CB8AC3E}">
        <p14:creationId xmlns:p14="http://schemas.microsoft.com/office/powerpoint/2010/main" val="2698917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8378" y="2181734"/>
            <a:ext cx="7886700" cy="1325563"/>
          </a:xfrm>
        </p:spPr>
        <p:txBody>
          <a:bodyPr/>
          <a:lstStyle/>
          <a:p>
            <a:pPr algn="ctr"/>
            <a:r>
              <a:rPr lang="en-US" sz="3600">
                <a:latin typeface="+mn-lt"/>
              </a:rPr>
              <a:t>Process and Moving Forward</a:t>
            </a:r>
          </a:p>
        </p:txBody>
      </p:sp>
      <p:sp>
        <p:nvSpPr>
          <p:cNvPr id="5" name="Slide Number Placeholder 4"/>
          <p:cNvSpPr>
            <a:spLocks noGrp="1"/>
          </p:cNvSpPr>
          <p:nvPr>
            <p:ph type="sldNum" sz="quarter" idx="12"/>
          </p:nvPr>
        </p:nvSpPr>
        <p:spPr/>
        <p:txBody>
          <a:bodyPr/>
          <a:lstStyle/>
          <a:p>
            <a:fld id="{ACEA6A65-BE7D-4D61-A608-1539A25B89AE}" type="slidenum">
              <a:rPr lang="en-US" smtClean="0"/>
              <a:t>34</a:t>
            </a:fld>
            <a:endParaRPr lang="en-US"/>
          </a:p>
        </p:txBody>
      </p:sp>
    </p:spTree>
    <p:extLst>
      <p:ext uri="{BB962C8B-B14F-4D97-AF65-F5344CB8AC3E}">
        <p14:creationId xmlns:p14="http://schemas.microsoft.com/office/powerpoint/2010/main" val="82703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802" y="2683828"/>
            <a:ext cx="5846548" cy="684212"/>
          </a:xfrm>
        </p:spPr>
        <p:txBody>
          <a:bodyPr>
            <a:noAutofit/>
          </a:bodyPr>
          <a:lstStyle/>
          <a:p>
            <a:r>
              <a:rPr lang="en-US" sz="6000">
                <a:latin typeface="+mn-lt"/>
              </a:rPr>
              <a:t>Project Recap   </a:t>
            </a:r>
          </a:p>
        </p:txBody>
      </p:sp>
      <p:sp>
        <p:nvSpPr>
          <p:cNvPr id="4" name="Slide Number Placeholder 3"/>
          <p:cNvSpPr>
            <a:spLocks noGrp="1"/>
          </p:cNvSpPr>
          <p:nvPr>
            <p:ph type="sldNum" sz="quarter" idx="12"/>
          </p:nvPr>
        </p:nvSpPr>
        <p:spPr/>
        <p:txBody>
          <a:bodyPr/>
          <a:lstStyle/>
          <a:p>
            <a:fld id="{ACEA6A65-BE7D-4D61-A608-1539A25B89AE}" type="slidenum">
              <a:rPr lang="en-US" smtClean="0"/>
              <a:t>4</a:t>
            </a:fld>
            <a:endParaRPr lang="en-US"/>
          </a:p>
        </p:txBody>
      </p:sp>
      <p:sp>
        <p:nvSpPr>
          <p:cNvPr id="3" name="Flowchart: Delay 2">
            <a:extLst>
              <a:ext uri="{FF2B5EF4-FFF2-40B4-BE49-F238E27FC236}">
                <a16:creationId xmlns:a16="http://schemas.microsoft.com/office/drawing/2014/main" id="{E4F9E6BA-456F-4FC3-A34C-1E25AFA94A79}"/>
              </a:ext>
            </a:extLst>
          </p:cNvPr>
          <p:cNvSpPr/>
          <p:nvPr/>
        </p:nvSpPr>
        <p:spPr>
          <a:xfrm>
            <a:off x="0" y="0"/>
            <a:ext cx="2438400" cy="6858000"/>
          </a:xfrm>
          <a:prstGeom prst="flowChartDelay">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99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316" y="542544"/>
            <a:ext cx="4000239" cy="499872"/>
          </a:xfrm>
        </p:spPr>
        <p:txBody>
          <a:bodyPr>
            <a:noAutofit/>
          </a:bodyPr>
          <a:lstStyle/>
          <a:p>
            <a:r>
              <a:rPr lang="en-US" sz="4400">
                <a:latin typeface="+mn-lt"/>
              </a:rPr>
              <a:t>Project Location</a:t>
            </a:r>
            <a:r>
              <a:rPr lang="en-US" sz="2800">
                <a:latin typeface="+mn-lt"/>
              </a:rPr>
              <a:t>   </a:t>
            </a:r>
          </a:p>
        </p:txBody>
      </p:sp>
      <p:sp>
        <p:nvSpPr>
          <p:cNvPr id="4" name="Slide Number Placeholder 3"/>
          <p:cNvSpPr>
            <a:spLocks noGrp="1"/>
          </p:cNvSpPr>
          <p:nvPr>
            <p:ph type="sldNum" sz="quarter" idx="12"/>
          </p:nvPr>
        </p:nvSpPr>
        <p:spPr/>
        <p:txBody>
          <a:bodyPr/>
          <a:lstStyle/>
          <a:p>
            <a:fld id="{ACEA6A65-BE7D-4D61-A608-1539A25B89AE}" type="slidenum">
              <a:rPr lang="en-US" smtClean="0"/>
              <a:t>5</a:t>
            </a:fld>
            <a:endParaRPr lang="en-US"/>
          </a:p>
        </p:txBody>
      </p:sp>
      <p:sp>
        <p:nvSpPr>
          <p:cNvPr id="7" name="TextBox 6">
            <a:extLst>
              <a:ext uri="{FF2B5EF4-FFF2-40B4-BE49-F238E27FC236}">
                <a16:creationId xmlns:a16="http://schemas.microsoft.com/office/drawing/2014/main" id="{95CFBBA0-77FC-4793-81DC-D1A765D8F8F0}"/>
              </a:ext>
            </a:extLst>
          </p:cNvPr>
          <p:cNvSpPr txBox="1"/>
          <p:nvPr/>
        </p:nvSpPr>
        <p:spPr>
          <a:xfrm>
            <a:off x="219456" y="1758727"/>
            <a:ext cx="4712804" cy="2431435"/>
          </a:xfrm>
          <a:prstGeom prst="rect">
            <a:avLst/>
          </a:prstGeom>
          <a:noFill/>
        </p:spPr>
        <p:txBody>
          <a:bodyPr wrap="square">
            <a:spAutoFit/>
          </a:bodyPr>
          <a:lstStyle/>
          <a:p>
            <a:endParaRPr lang="en-US" sz="2800"/>
          </a:p>
          <a:p>
            <a:pPr marL="342900" indent="-342900">
              <a:buFont typeface="Arial" panose="020B0604020202020204" pitchFamily="34" charset="0"/>
              <a:buChar char="•"/>
            </a:pPr>
            <a:r>
              <a:rPr lang="en-US" sz="2400"/>
              <a:t>Bryant Aves S, </a:t>
            </a:r>
          </a:p>
          <a:p>
            <a:r>
              <a:rPr lang="en-US" sz="2400"/>
              <a:t>    from 50</a:t>
            </a:r>
            <a:r>
              <a:rPr lang="en-US" sz="2400" baseline="30000"/>
              <a:t>th</a:t>
            </a:r>
            <a:r>
              <a:rPr lang="en-US" sz="2400"/>
              <a:t> to Lake St W (2.5 miles) </a:t>
            </a:r>
          </a:p>
          <a:p>
            <a:endParaRPr lang="en-US" sz="2800"/>
          </a:p>
          <a:p>
            <a:pPr marL="342900" indent="-342900">
              <a:buFont typeface="Arial" panose="020B0604020202020204" pitchFamily="34" charset="0"/>
              <a:buChar char="•"/>
            </a:pPr>
            <a:r>
              <a:rPr lang="en-US" sz="2400"/>
              <a:t>Lyndale intersections</a:t>
            </a:r>
          </a:p>
          <a:p>
            <a:r>
              <a:rPr lang="en-US" sz="2400"/>
              <a:t>        from 50</a:t>
            </a:r>
            <a:r>
              <a:rPr lang="en-US" sz="2400" baseline="30000"/>
              <a:t>th</a:t>
            </a:r>
            <a:r>
              <a:rPr lang="en-US" sz="2400"/>
              <a:t>  –  33</a:t>
            </a:r>
            <a:r>
              <a:rPr lang="en-US" sz="2400" baseline="30000"/>
              <a:t>rd</a:t>
            </a:r>
            <a:r>
              <a:rPr lang="en-US" sz="2400"/>
              <a:t> St W</a:t>
            </a:r>
          </a:p>
        </p:txBody>
      </p:sp>
      <p:pic>
        <p:nvPicPr>
          <p:cNvPr id="9" name="Picture 8">
            <a:extLst>
              <a:ext uri="{FF2B5EF4-FFF2-40B4-BE49-F238E27FC236}">
                <a16:creationId xmlns:a16="http://schemas.microsoft.com/office/drawing/2014/main" id="{56FADCD1-B3A5-46A0-B65E-C010D6105B25}"/>
              </a:ext>
            </a:extLst>
          </p:cNvPr>
          <p:cNvPicPr>
            <a:picLocks noChangeAspect="1"/>
          </p:cNvPicPr>
          <p:nvPr/>
        </p:nvPicPr>
        <p:blipFill>
          <a:blip r:embed="rId2"/>
          <a:stretch>
            <a:fillRect/>
          </a:stretch>
        </p:blipFill>
        <p:spPr>
          <a:xfrm>
            <a:off x="4774446" y="735829"/>
            <a:ext cx="4369554" cy="5264421"/>
          </a:xfrm>
          <a:prstGeom prst="rect">
            <a:avLst/>
          </a:prstGeom>
        </p:spPr>
      </p:pic>
    </p:spTree>
    <p:extLst>
      <p:ext uri="{BB962C8B-B14F-4D97-AF65-F5344CB8AC3E}">
        <p14:creationId xmlns:p14="http://schemas.microsoft.com/office/powerpoint/2010/main" val="3825123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1" y="325901"/>
            <a:ext cx="5846548" cy="684212"/>
          </a:xfrm>
        </p:spPr>
        <p:txBody>
          <a:bodyPr>
            <a:noAutofit/>
          </a:bodyPr>
          <a:lstStyle/>
          <a:p>
            <a:r>
              <a:rPr lang="en-US" sz="4400">
                <a:latin typeface="+mn-lt"/>
              </a:rPr>
              <a:t>Existing Conditions </a:t>
            </a:r>
          </a:p>
        </p:txBody>
      </p:sp>
      <p:sp>
        <p:nvSpPr>
          <p:cNvPr id="4" name="Slide Number Placeholder 3"/>
          <p:cNvSpPr>
            <a:spLocks noGrp="1"/>
          </p:cNvSpPr>
          <p:nvPr>
            <p:ph type="sldNum" sz="quarter" idx="12"/>
          </p:nvPr>
        </p:nvSpPr>
        <p:spPr/>
        <p:txBody>
          <a:bodyPr/>
          <a:lstStyle/>
          <a:p>
            <a:fld id="{ACEA6A65-BE7D-4D61-A608-1539A25B89AE}" type="slidenum">
              <a:rPr lang="en-US" smtClean="0"/>
              <a:t>6</a:t>
            </a:fld>
            <a:endParaRPr lang="en-US"/>
          </a:p>
        </p:txBody>
      </p:sp>
      <p:pic>
        <p:nvPicPr>
          <p:cNvPr id="5" name="Picture 4">
            <a:extLst>
              <a:ext uri="{FF2B5EF4-FFF2-40B4-BE49-F238E27FC236}">
                <a16:creationId xmlns:a16="http://schemas.microsoft.com/office/drawing/2014/main" id="{76BDCAC8-A784-4F88-8DFA-ABA79959D692}"/>
              </a:ext>
            </a:extLst>
          </p:cNvPr>
          <p:cNvPicPr>
            <a:picLocks noChangeAspect="1"/>
          </p:cNvPicPr>
          <p:nvPr/>
        </p:nvPicPr>
        <p:blipFill>
          <a:blip r:embed="rId2"/>
          <a:stretch>
            <a:fillRect/>
          </a:stretch>
        </p:blipFill>
        <p:spPr>
          <a:xfrm>
            <a:off x="515621" y="1353257"/>
            <a:ext cx="3741069" cy="2921362"/>
          </a:xfrm>
          <a:prstGeom prst="rect">
            <a:avLst/>
          </a:prstGeom>
        </p:spPr>
      </p:pic>
      <p:sp>
        <p:nvSpPr>
          <p:cNvPr id="10" name="TextBox 9">
            <a:extLst>
              <a:ext uri="{FF2B5EF4-FFF2-40B4-BE49-F238E27FC236}">
                <a16:creationId xmlns:a16="http://schemas.microsoft.com/office/drawing/2014/main" id="{F7B111CD-0F0D-4872-BA64-98BCDDBBE652}"/>
              </a:ext>
            </a:extLst>
          </p:cNvPr>
          <p:cNvSpPr txBox="1"/>
          <p:nvPr/>
        </p:nvSpPr>
        <p:spPr>
          <a:xfrm>
            <a:off x="1414779" y="4520841"/>
            <a:ext cx="2614399" cy="830997"/>
          </a:xfrm>
          <a:prstGeom prst="rect">
            <a:avLst/>
          </a:prstGeom>
          <a:noFill/>
        </p:spPr>
        <p:txBody>
          <a:bodyPr wrap="square">
            <a:spAutoFit/>
          </a:bodyPr>
          <a:lstStyle/>
          <a:p>
            <a:r>
              <a:rPr lang="en-US" sz="2400"/>
              <a:t>60-year-old infrastructure  </a:t>
            </a:r>
          </a:p>
        </p:txBody>
      </p:sp>
      <p:pic>
        <p:nvPicPr>
          <p:cNvPr id="6" name="Picture 5">
            <a:extLst>
              <a:ext uri="{FF2B5EF4-FFF2-40B4-BE49-F238E27FC236}">
                <a16:creationId xmlns:a16="http://schemas.microsoft.com/office/drawing/2014/main" id="{657EC01D-E877-4887-8EB2-9C98B519CCF1}"/>
              </a:ext>
            </a:extLst>
          </p:cNvPr>
          <p:cNvPicPr>
            <a:picLocks noChangeAspect="1"/>
          </p:cNvPicPr>
          <p:nvPr/>
        </p:nvPicPr>
        <p:blipFill>
          <a:blip r:embed="rId3"/>
          <a:stretch>
            <a:fillRect/>
          </a:stretch>
        </p:blipFill>
        <p:spPr>
          <a:xfrm>
            <a:off x="5080790" y="4074503"/>
            <a:ext cx="3349947" cy="2281848"/>
          </a:xfrm>
          <a:prstGeom prst="rect">
            <a:avLst/>
          </a:prstGeom>
        </p:spPr>
      </p:pic>
      <p:pic>
        <p:nvPicPr>
          <p:cNvPr id="8" name="Picture 7">
            <a:extLst>
              <a:ext uri="{FF2B5EF4-FFF2-40B4-BE49-F238E27FC236}">
                <a16:creationId xmlns:a16="http://schemas.microsoft.com/office/drawing/2014/main" id="{DA5BE5E2-3904-4458-BB8D-52E61F22CB0A}"/>
              </a:ext>
            </a:extLst>
          </p:cNvPr>
          <p:cNvPicPr>
            <a:picLocks noChangeAspect="1"/>
          </p:cNvPicPr>
          <p:nvPr/>
        </p:nvPicPr>
        <p:blipFill>
          <a:blip r:embed="rId4"/>
          <a:stretch>
            <a:fillRect/>
          </a:stretch>
        </p:blipFill>
        <p:spPr>
          <a:xfrm>
            <a:off x="5261355" y="1637859"/>
            <a:ext cx="2988818" cy="2281848"/>
          </a:xfrm>
          <a:prstGeom prst="rect">
            <a:avLst/>
          </a:prstGeom>
        </p:spPr>
      </p:pic>
      <p:sp>
        <p:nvSpPr>
          <p:cNvPr id="11" name="TextBox 10">
            <a:extLst>
              <a:ext uri="{FF2B5EF4-FFF2-40B4-BE49-F238E27FC236}">
                <a16:creationId xmlns:a16="http://schemas.microsoft.com/office/drawing/2014/main" id="{93A36C16-2CB6-4C60-BEAD-9FBDFF4DB786}"/>
              </a:ext>
            </a:extLst>
          </p:cNvPr>
          <p:cNvSpPr txBox="1"/>
          <p:nvPr/>
        </p:nvSpPr>
        <p:spPr>
          <a:xfrm>
            <a:off x="5448563" y="970043"/>
            <a:ext cx="2614399" cy="707886"/>
          </a:xfrm>
          <a:prstGeom prst="rect">
            <a:avLst/>
          </a:prstGeom>
          <a:noFill/>
        </p:spPr>
        <p:txBody>
          <a:bodyPr wrap="square">
            <a:spAutoFit/>
          </a:bodyPr>
          <a:lstStyle/>
          <a:p>
            <a:r>
              <a:rPr lang="en-US" sz="2000"/>
              <a:t>People use the street in different ways</a:t>
            </a:r>
          </a:p>
        </p:txBody>
      </p:sp>
    </p:spTree>
    <p:extLst>
      <p:ext uri="{BB962C8B-B14F-4D97-AF65-F5344CB8AC3E}">
        <p14:creationId xmlns:p14="http://schemas.microsoft.com/office/powerpoint/2010/main" val="1792133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300" y="207264"/>
            <a:ext cx="7433563" cy="829393"/>
          </a:xfrm>
        </p:spPr>
        <p:txBody>
          <a:bodyPr>
            <a:noAutofit/>
          </a:bodyPr>
          <a:lstStyle/>
          <a:p>
            <a:r>
              <a:rPr lang="en-US" sz="4400">
                <a:latin typeface="+mn-lt"/>
              </a:rPr>
              <a:t>General Project Scope (2023) </a:t>
            </a:r>
          </a:p>
        </p:txBody>
      </p:sp>
      <p:sp>
        <p:nvSpPr>
          <p:cNvPr id="4" name="Slide Number Placeholder 3"/>
          <p:cNvSpPr>
            <a:spLocks noGrp="1"/>
          </p:cNvSpPr>
          <p:nvPr>
            <p:ph type="sldNum" sz="quarter" idx="12"/>
          </p:nvPr>
        </p:nvSpPr>
        <p:spPr/>
        <p:txBody>
          <a:bodyPr/>
          <a:lstStyle/>
          <a:p>
            <a:fld id="{ACEA6A65-BE7D-4D61-A608-1539A25B89AE}" type="slidenum">
              <a:rPr lang="en-US" smtClean="0"/>
              <a:t>7</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725424" y="1249681"/>
            <a:ext cx="8375904" cy="4154984"/>
          </a:xfrm>
          <a:prstGeom prst="rect">
            <a:avLst/>
          </a:prstGeom>
          <a:noFill/>
        </p:spPr>
        <p:txBody>
          <a:bodyPr wrap="square" lIns="91440" tIns="45720" rIns="91440" bIns="45720" anchor="t">
            <a:spAutoFit/>
          </a:bodyPr>
          <a:lstStyle/>
          <a:p>
            <a:r>
              <a:rPr lang="en-US" sz="2400"/>
              <a:t>Bryant scope of work includes: </a:t>
            </a:r>
          </a:p>
          <a:p>
            <a:pPr marL="800100" lvl="1" indent="-342900">
              <a:buFont typeface="Arial" panose="020B0604020202020204" pitchFamily="34" charset="0"/>
              <a:buChar char="•"/>
            </a:pPr>
            <a:r>
              <a:rPr lang="en-US" sz="2400"/>
              <a:t>New roadway w/ Curb and Gutter</a:t>
            </a:r>
          </a:p>
          <a:p>
            <a:pPr marL="800100" lvl="1" indent="-342900">
              <a:buFont typeface="Arial" panose="020B0604020202020204" pitchFamily="34" charset="0"/>
              <a:buChar char="•"/>
            </a:pPr>
            <a:r>
              <a:rPr lang="en-US" sz="2400"/>
              <a:t>New ADA ramps</a:t>
            </a:r>
          </a:p>
          <a:p>
            <a:pPr marL="800100" lvl="1" indent="-342900">
              <a:buFont typeface="Arial" panose="020B0604020202020204" pitchFamily="34" charset="0"/>
              <a:buChar char="•"/>
            </a:pPr>
            <a:r>
              <a:rPr lang="en-US" sz="2400"/>
              <a:t>New sidewalks</a:t>
            </a:r>
          </a:p>
          <a:p>
            <a:pPr marL="800100" lvl="1" indent="-342900">
              <a:buFont typeface="Arial" panose="020B0604020202020204" pitchFamily="34" charset="0"/>
              <a:buChar char="•"/>
            </a:pPr>
            <a:r>
              <a:rPr lang="en-US" sz="2400"/>
              <a:t>Off street bikeway </a:t>
            </a:r>
            <a:endParaRPr lang="en-US" sz="2400">
              <a:cs typeface="Calibri"/>
            </a:endParaRPr>
          </a:p>
          <a:p>
            <a:pPr marL="800100" lvl="1" indent="-342900">
              <a:buFont typeface="Arial" panose="020B0604020202020204" pitchFamily="34" charset="0"/>
              <a:buChar char="•"/>
            </a:pPr>
            <a:r>
              <a:rPr lang="en-US" sz="2400"/>
              <a:t>Utility Improvements (Sanitary, Storm and Water)</a:t>
            </a:r>
          </a:p>
          <a:p>
            <a:pPr marL="800100" lvl="1" indent="-342900">
              <a:buFont typeface="Arial" panose="020B0604020202020204" pitchFamily="34" charset="0"/>
              <a:buChar char="•"/>
            </a:pPr>
            <a:r>
              <a:rPr lang="en-US" sz="2400"/>
              <a:t>Landscape – Boulevard and Trees</a:t>
            </a:r>
          </a:p>
          <a:p>
            <a:pPr marL="800100" lvl="1" indent="-342900">
              <a:buFont typeface="Arial" panose="020B0604020202020204" pitchFamily="34" charset="0"/>
              <a:buChar char="•"/>
            </a:pPr>
            <a:r>
              <a:rPr lang="en-US" sz="2400"/>
              <a:t>Green Infrastructure</a:t>
            </a:r>
          </a:p>
          <a:p>
            <a:pPr marL="800100" lvl="1" indent="-342900">
              <a:buFont typeface="Arial" panose="020B0604020202020204" pitchFamily="34" charset="0"/>
              <a:buChar char="•"/>
            </a:pPr>
            <a:r>
              <a:rPr lang="en-US" sz="2400"/>
              <a:t>Street Lighting </a:t>
            </a:r>
          </a:p>
          <a:p>
            <a:pPr marL="800100" lvl="1" indent="-342900">
              <a:buFont typeface="Arial" panose="020B0604020202020204" pitchFamily="34" charset="0"/>
              <a:buChar char="•"/>
            </a:pPr>
            <a:r>
              <a:rPr lang="en-US" sz="2400"/>
              <a:t>Signal improvements :- @ 36</a:t>
            </a:r>
            <a:r>
              <a:rPr lang="en-US" sz="2400" baseline="30000"/>
              <a:t>th</a:t>
            </a:r>
            <a:r>
              <a:rPr lang="en-US" sz="2400"/>
              <a:t> , 35</a:t>
            </a:r>
            <a:r>
              <a:rPr lang="en-US" sz="2400" baseline="30000"/>
              <a:t>th</a:t>
            </a:r>
            <a:r>
              <a:rPr lang="en-US" sz="2400"/>
              <a:t>, 31</a:t>
            </a:r>
            <a:r>
              <a:rPr lang="en-US" sz="2400" baseline="30000"/>
              <a:t>st</a:t>
            </a:r>
            <a:r>
              <a:rPr lang="en-US" sz="2400"/>
              <a:t> and Lake St W</a:t>
            </a:r>
          </a:p>
          <a:p>
            <a:endParaRPr lang="en-US" sz="2400"/>
          </a:p>
        </p:txBody>
      </p:sp>
    </p:spTree>
    <p:extLst>
      <p:ext uri="{BB962C8B-B14F-4D97-AF65-F5344CB8AC3E}">
        <p14:creationId xmlns:p14="http://schemas.microsoft.com/office/powerpoint/2010/main" val="2390578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480" y="325901"/>
            <a:ext cx="8363144" cy="684212"/>
          </a:xfrm>
        </p:spPr>
        <p:txBody>
          <a:bodyPr>
            <a:noAutofit/>
          </a:bodyPr>
          <a:lstStyle/>
          <a:p>
            <a:r>
              <a:rPr lang="en-US" sz="4400">
                <a:latin typeface="+mn-lt"/>
              </a:rPr>
              <a:t>Construction staging  </a:t>
            </a:r>
          </a:p>
        </p:txBody>
      </p:sp>
      <p:sp>
        <p:nvSpPr>
          <p:cNvPr id="4" name="Slide Number Placeholder 3"/>
          <p:cNvSpPr>
            <a:spLocks noGrp="1"/>
          </p:cNvSpPr>
          <p:nvPr>
            <p:ph type="sldNum" sz="quarter" idx="12"/>
          </p:nvPr>
        </p:nvSpPr>
        <p:spPr/>
        <p:txBody>
          <a:bodyPr/>
          <a:lstStyle/>
          <a:p>
            <a:fld id="{ACEA6A65-BE7D-4D61-A608-1539A25B89AE}" type="slidenum">
              <a:rPr lang="en-US" smtClean="0"/>
              <a:t>8</a:t>
            </a:fld>
            <a:endParaRPr lang="en-US"/>
          </a:p>
        </p:txBody>
      </p:sp>
      <p:sp>
        <p:nvSpPr>
          <p:cNvPr id="9" name="TextBox 8">
            <a:extLst>
              <a:ext uri="{FF2B5EF4-FFF2-40B4-BE49-F238E27FC236}">
                <a16:creationId xmlns:a16="http://schemas.microsoft.com/office/drawing/2014/main" id="{A21CA93B-BC02-4BFA-9A7B-C9BB7FD0865B}"/>
              </a:ext>
            </a:extLst>
          </p:cNvPr>
          <p:cNvSpPr txBox="1"/>
          <p:nvPr/>
        </p:nvSpPr>
        <p:spPr>
          <a:xfrm>
            <a:off x="252451" y="1105287"/>
            <a:ext cx="4137134" cy="3785652"/>
          </a:xfrm>
          <a:prstGeom prst="rect">
            <a:avLst/>
          </a:prstGeom>
          <a:noFill/>
        </p:spPr>
        <p:txBody>
          <a:bodyPr wrap="square">
            <a:spAutoFit/>
          </a:bodyPr>
          <a:lstStyle/>
          <a:p>
            <a:r>
              <a:rPr lang="en-US" sz="2000" u="sng"/>
              <a:t>2022 </a:t>
            </a:r>
          </a:p>
          <a:p>
            <a:r>
              <a:rPr lang="en-US" sz="2000"/>
              <a:t>Substantially completed </a:t>
            </a:r>
          </a:p>
          <a:p>
            <a:r>
              <a:rPr lang="en-US" sz="2000"/>
              <a:t>     Lyndale intersections </a:t>
            </a:r>
          </a:p>
          <a:p>
            <a:r>
              <a:rPr lang="en-US" sz="2000"/>
              <a:t>     Bryant (50</a:t>
            </a:r>
            <a:r>
              <a:rPr lang="en-US" sz="2000" baseline="30000"/>
              <a:t>th</a:t>
            </a:r>
            <a:r>
              <a:rPr lang="en-US" sz="2000"/>
              <a:t> – 42</a:t>
            </a:r>
            <a:r>
              <a:rPr lang="en-US" sz="2000" baseline="30000"/>
              <a:t>nd</a:t>
            </a:r>
            <a:r>
              <a:rPr lang="en-US" sz="2000"/>
              <a:t> St W)</a:t>
            </a:r>
          </a:p>
          <a:p>
            <a:r>
              <a:rPr lang="en-US" sz="2000"/>
              <a:t>     </a:t>
            </a:r>
          </a:p>
          <a:p>
            <a:r>
              <a:rPr lang="en-US" sz="2000" u="sng"/>
              <a:t>2023 </a:t>
            </a:r>
          </a:p>
          <a:p>
            <a:r>
              <a:rPr lang="en-US" sz="2000"/>
              <a:t>Bryant Ave S </a:t>
            </a:r>
            <a:r>
              <a:rPr lang="en-US" sz="2000" u="sng"/>
              <a:t>(</a:t>
            </a:r>
            <a:r>
              <a:rPr lang="en-US" sz="2000"/>
              <a:t>42</a:t>
            </a:r>
            <a:r>
              <a:rPr lang="en-US" sz="2000" baseline="30000"/>
              <a:t>nd</a:t>
            </a:r>
            <a:r>
              <a:rPr lang="en-US" sz="2000"/>
              <a:t> – Lake St W)</a:t>
            </a:r>
            <a:endParaRPr lang="en-US" sz="2000" u="sng"/>
          </a:p>
          <a:p>
            <a:pPr lvl="1"/>
            <a:r>
              <a:rPr lang="en-US" sz="2000"/>
              <a:t>Stage 2A Bryant (42</a:t>
            </a:r>
            <a:r>
              <a:rPr lang="en-US" sz="2000" baseline="30000"/>
              <a:t>nd</a:t>
            </a:r>
            <a:r>
              <a:rPr lang="en-US" sz="2000"/>
              <a:t> – 35</a:t>
            </a:r>
            <a:r>
              <a:rPr lang="en-US" sz="2000" baseline="30000"/>
              <a:t>th</a:t>
            </a:r>
            <a:r>
              <a:rPr lang="en-US" sz="2000"/>
              <a:t> St W) </a:t>
            </a:r>
          </a:p>
          <a:p>
            <a:pPr lvl="1"/>
            <a:r>
              <a:rPr lang="en-US" sz="2000"/>
              <a:t>Stage 2B Bryant (35</a:t>
            </a:r>
            <a:r>
              <a:rPr lang="en-US" sz="2000" baseline="30000"/>
              <a:t>th</a:t>
            </a:r>
            <a:r>
              <a:rPr lang="en-US" sz="2000"/>
              <a:t> – Lake St W)</a:t>
            </a:r>
          </a:p>
          <a:p>
            <a:pPr lvl="1"/>
            <a:endParaRPr lang="en-US" sz="2000"/>
          </a:p>
          <a:p>
            <a:pPr marL="342900" indent="-342900">
              <a:buFont typeface="Arial" panose="020B0604020202020204" pitchFamily="34" charset="0"/>
              <a:buChar char="•"/>
            </a:pPr>
            <a:r>
              <a:rPr lang="en-US" sz="2000"/>
              <a:t>Stage 2A construction start </a:t>
            </a:r>
            <a:r>
              <a:rPr lang="en-US" sz="2000" b="1"/>
              <a:t>April 10</a:t>
            </a:r>
            <a:r>
              <a:rPr lang="en-US" sz="2000" b="1" baseline="30000"/>
              <a:t>th</a:t>
            </a:r>
            <a:r>
              <a:rPr lang="en-US" sz="2000" b="1"/>
              <a:t> 2023.</a:t>
            </a:r>
            <a:r>
              <a:rPr lang="en-US" sz="2000"/>
              <a:t> </a:t>
            </a:r>
          </a:p>
        </p:txBody>
      </p:sp>
      <p:pic>
        <p:nvPicPr>
          <p:cNvPr id="5" name="Picture 4">
            <a:extLst>
              <a:ext uri="{FF2B5EF4-FFF2-40B4-BE49-F238E27FC236}">
                <a16:creationId xmlns:a16="http://schemas.microsoft.com/office/drawing/2014/main" id="{443DFD49-44DE-A588-4BF3-13542508EE5D}"/>
              </a:ext>
            </a:extLst>
          </p:cNvPr>
          <p:cNvPicPr>
            <a:picLocks noChangeAspect="1"/>
          </p:cNvPicPr>
          <p:nvPr/>
        </p:nvPicPr>
        <p:blipFill>
          <a:blip r:embed="rId2"/>
          <a:stretch>
            <a:fillRect/>
          </a:stretch>
        </p:blipFill>
        <p:spPr>
          <a:xfrm>
            <a:off x="4456776" y="1010113"/>
            <a:ext cx="4589688" cy="5410607"/>
          </a:xfrm>
          <a:prstGeom prst="rect">
            <a:avLst/>
          </a:prstGeom>
        </p:spPr>
      </p:pic>
    </p:spTree>
    <p:extLst>
      <p:ext uri="{BB962C8B-B14F-4D97-AF65-F5344CB8AC3E}">
        <p14:creationId xmlns:p14="http://schemas.microsoft.com/office/powerpoint/2010/main" val="44923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432" y="325901"/>
            <a:ext cx="8045879" cy="606787"/>
          </a:xfrm>
        </p:spPr>
        <p:txBody>
          <a:bodyPr>
            <a:noAutofit/>
          </a:bodyPr>
          <a:lstStyle/>
          <a:p>
            <a:r>
              <a:rPr lang="en-US" sz="4400"/>
              <a:t>   Reasons for schedule change </a:t>
            </a:r>
            <a:endParaRPr lang="en-US" sz="4400">
              <a:latin typeface="+mn-lt"/>
            </a:endParaRPr>
          </a:p>
        </p:txBody>
      </p:sp>
      <p:sp>
        <p:nvSpPr>
          <p:cNvPr id="4" name="Slide Number Placeholder 3"/>
          <p:cNvSpPr>
            <a:spLocks noGrp="1"/>
          </p:cNvSpPr>
          <p:nvPr>
            <p:ph type="sldNum" sz="quarter" idx="12"/>
          </p:nvPr>
        </p:nvSpPr>
        <p:spPr>
          <a:xfrm>
            <a:off x="6409865" y="6349536"/>
            <a:ext cx="2057400" cy="365125"/>
          </a:xfrm>
        </p:spPr>
        <p:txBody>
          <a:bodyPr/>
          <a:lstStyle/>
          <a:p>
            <a:fld id="{ACEA6A65-BE7D-4D61-A608-1539A25B89AE}" type="slidenum">
              <a:rPr lang="en-US" smtClean="0"/>
              <a:t>9</a:t>
            </a:fld>
            <a:endParaRPr lang="en-US"/>
          </a:p>
        </p:txBody>
      </p:sp>
      <p:pic>
        <p:nvPicPr>
          <p:cNvPr id="7" name="Picture 6">
            <a:extLst>
              <a:ext uri="{FF2B5EF4-FFF2-40B4-BE49-F238E27FC236}">
                <a16:creationId xmlns:a16="http://schemas.microsoft.com/office/drawing/2014/main" id="{F45A168B-1C94-447B-A4A2-4931C67EEB57}"/>
              </a:ext>
            </a:extLst>
          </p:cNvPr>
          <p:cNvPicPr>
            <a:picLocks noChangeAspect="1"/>
          </p:cNvPicPr>
          <p:nvPr/>
        </p:nvPicPr>
        <p:blipFill>
          <a:blip r:embed="rId2"/>
          <a:stretch>
            <a:fillRect/>
          </a:stretch>
        </p:blipFill>
        <p:spPr>
          <a:xfrm>
            <a:off x="861329" y="3874378"/>
            <a:ext cx="4576763" cy="2657720"/>
          </a:xfrm>
          <a:prstGeom prst="rect">
            <a:avLst/>
          </a:prstGeom>
        </p:spPr>
      </p:pic>
      <p:pic>
        <p:nvPicPr>
          <p:cNvPr id="12" name="Content Placeholder 10">
            <a:extLst>
              <a:ext uri="{FF2B5EF4-FFF2-40B4-BE49-F238E27FC236}">
                <a16:creationId xmlns:a16="http://schemas.microsoft.com/office/drawing/2014/main" id="{D0A3692A-4B2A-4ADF-A200-92160503DD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597050" y="1066692"/>
            <a:ext cx="3261507" cy="4351338"/>
          </a:xfrm>
          <a:prstGeom prst="rect">
            <a:avLst/>
          </a:prstGeom>
        </p:spPr>
      </p:pic>
      <p:sp>
        <p:nvSpPr>
          <p:cNvPr id="13" name="TextBox 12">
            <a:extLst>
              <a:ext uri="{FF2B5EF4-FFF2-40B4-BE49-F238E27FC236}">
                <a16:creationId xmlns:a16="http://schemas.microsoft.com/office/drawing/2014/main" id="{E179B90C-50AA-41D2-93DA-6F81D7F618A0}"/>
              </a:ext>
            </a:extLst>
          </p:cNvPr>
          <p:cNvSpPr txBox="1"/>
          <p:nvPr/>
        </p:nvSpPr>
        <p:spPr>
          <a:xfrm>
            <a:off x="579579" y="1066693"/>
            <a:ext cx="4766613" cy="2585323"/>
          </a:xfrm>
          <a:prstGeom prst="rect">
            <a:avLst/>
          </a:prstGeom>
          <a:noFill/>
        </p:spPr>
        <p:txBody>
          <a:bodyPr wrap="square" lIns="91440" tIns="45720" rIns="91440" bIns="45720" anchor="t">
            <a:spAutoFit/>
          </a:bodyPr>
          <a:lstStyle/>
          <a:p>
            <a:pPr marL="342900" indent="-342900">
              <a:buFont typeface="Arial" panose="020B0604020202020204" pitchFamily="34" charset="0"/>
              <a:buChar char="•"/>
            </a:pPr>
            <a:r>
              <a:rPr lang="en-US" sz="2400"/>
              <a:t>Weather</a:t>
            </a:r>
          </a:p>
          <a:p>
            <a:pPr marL="342900" indent="-342900">
              <a:buFont typeface="Arial" panose="020B0604020202020204" pitchFamily="34" charset="0"/>
              <a:buChar char="•"/>
            </a:pPr>
            <a:r>
              <a:rPr lang="en-US" sz="2400"/>
              <a:t>Underground surprises</a:t>
            </a:r>
            <a:endParaRPr lang="en-US" sz="2400">
              <a:cs typeface="Calibri"/>
            </a:endParaRPr>
          </a:p>
          <a:p>
            <a:pPr marL="342900" indent="-342900">
              <a:buFont typeface="Arial" panose="020B0604020202020204" pitchFamily="34" charset="0"/>
              <a:buChar char="•"/>
            </a:pPr>
            <a:endParaRPr lang="en-US" sz="2400"/>
          </a:p>
          <a:p>
            <a:pPr marL="342900" indent="-342900">
              <a:buFont typeface="Wingdings" panose="05000000000000000000" pitchFamily="2" charset="2"/>
              <a:buChar char="Ø"/>
            </a:pPr>
            <a:r>
              <a:rPr lang="en-US" sz="2400"/>
              <a:t>Check project web site </a:t>
            </a:r>
          </a:p>
          <a:p>
            <a:pPr marL="342900" indent="-342900">
              <a:buFont typeface="Wingdings" panose="05000000000000000000" pitchFamily="2" charset="2"/>
              <a:buChar char="Ø"/>
            </a:pPr>
            <a:r>
              <a:rPr lang="en-US" sz="2400"/>
              <a:t>Signup to receive project newsletter</a:t>
            </a:r>
          </a:p>
          <a:p>
            <a:pPr lvl="1"/>
            <a:endParaRPr lang="en-US"/>
          </a:p>
        </p:txBody>
      </p:sp>
    </p:spTree>
    <p:extLst>
      <p:ext uri="{BB962C8B-B14F-4D97-AF65-F5344CB8AC3E}">
        <p14:creationId xmlns:p14="http://schemas.microsoft.com/office/powerpoint/2010/main" val="3986674673"/>
      </p:ext>
    </p:extLst>
  </p:cSld>
  <p:clrMapOvr>
    <a:masterClrMapping/>
  </p:clrMapOvr>
</p:sld>
</file>

<file path=ppt/theme/theme1.xml><?xml version="1.0" encoding="utf-8"?>
<a:theme xmlns:a="http://schemas.openxmlformats.org/drawingml/2006/main" name="Office Theme">
  <a:themeElements>
    <a:clrScheme name="MPLS">
      <a:dk1>
        <a:srgbClr val="171616"/>
      </a:dk1>
      <a:lt1>
        <a:sysClr val="window" lastClr="FFFFFF"/>
      </a:lt1>
      <a:dk2>
        <a:srgbClr val="008AC0"/>
      </a:dk2>
      <a:lt2>
        <a:srgbClr val="D5D0CA"/>
      </a:lt2>
      <a:accent1>
        <a:srgbClr val="008AC0"/>
      </a:accent1>
      <a:accent2>
        <a:srgbClr val="A2B427"/>
      </a:accent2>
      <a:accent3>
        <a:srgbClr val="F68628"/>
      </a:accent3>
      <a:accent4>
        <a:srgbClr val="5543A2"/>
      </a:accent4>
      <a:accent5>
        <a:srgbClr val="FFCE34"/>
      </a:accent5>
      <a:accent6>
        <a:srgbClr val="E31837"/>
      </a:accent6>
      <a:hlink>
        <a:srgbClr val="0563C1"/>
      </a:hlink>
      <a:folHlink>
        <a:srgbClr val="954F72"/>
      </a:folHlink>
    </a:clrScheme>
    <a:fontScheme name="Mpls">
      <a:majorFont>
        <a:latin typeface="Calibri Light"/>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plsTemplate" id="{5DF12D5D-555B-43D9-96CA-FFBD33B01BC8}" vid="{96A91B65-9C53-4F5E-8131-18CC1A5760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TotalTime>
  <Words>927</Words>
  <Application>Microsoft Office PowerPoint</Application>
  <PresentationFormat>On-screen Show (4:3)</PresentationFormat>
  <Paragraphs>175</Paragraphs>
  <Slides>34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Calibri Light</vt:lpstr>
      <vt:lpstr>Segoe UI Semibold</vt:lpstr>
      <vt:lpstr>Symbol</vt:lpstr>
      <vt:lpstr>Wingdings</vt:lpstr>
      <vt:lpstr>Office Theme</vt:lpstr>
      <vt:lpstr>Bryant Ave S Reconstruction   </vt:lpstr>
      <vt:lpstr>Meeting Agenda</vt:lpstr>
      <vt:lpstr>Question and Answer Instructions</vt:lpstr>
      <vt:lpstr>Project Recap   </vt:lpstr>
      <vt:lpstr>Project Location   </vt:lpstr>
      <vt:lpstr>Existing Conditions </vt:lpstr>
      <vt:lpstr>General Project Scope (2023) </vt:lpstr>
      <vt:lpstr>Construction staging  </vt:lpstr>
      <vt:lpstr>   Reasons for schedule change </vt:lpstr>
      <vt:lpstr>Coordinated work</vt:lpstr>
      <vt:lpstr>Encroachments</vt:lpstr>
      <vt:lpstr>Private Services</vt:lpstr>
      <vt:lpstr>What to expect during construction</vt:lpstr>
      <vt:lpstr>Construction Notes</vt:lpstr>
      <vt:lpstr>Traffic Control set up</vt:lpstr>
      <vt:lpstr>Stage 2A Detour </vt:lpstr>
      <vt:lpstr>Next steps</vt:lpstr>
      <vt:lpstr>Contact Info</vt:lpstr>
      <vt:lpstr>  Phase I    Challenges</vt:lpstr>
      <vt:lpstr> Bryant Ave Phase I (50th -42nd St W)  Feedback and Challenges</vt:lpstr>
      <vt:lpstr>Fire truck</vt:lpstr>
      <vt:lpstr>Snow plowing</vt:lpstr>
      <vt:lpstr>Left or Driver’s side parking</vt:lpstr>
      <vt:lpstr>Driveway access</vt:lpstr>
      <vt:lpstr>Driveway access</vt:lpstr>
      <vt:lpstr> Phase II  Design Modifications</vt:lpstr>
      <vt:lpstr>  Original Design Cross Section (41st - 42nd)</vt:lpstr>
      <vt:lpstr> Bryant Ave Phase II  Revised Design (41st – 42nd)</vt:lpstr>
      <vt:lpstr>Original Design (41st – 42nd)</vt:lpstr>
      <vt:lpstr>Bryant Ave Phase II Revised Design Summary</vt:lpstr>
      <vt:lpstr>Bryant Ave Phase II Original Design (41st – 42nd)</vt:lpstr>
      <vt:lpstr>Bryant Ave Phase II Revised Design (41st – 42nd)</vt:lpstr>
      <vt:lpstr>Original Design (41st – 42nd)</vt:lpstr>
      <vt:lpstr>Process and 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Bredemus, Tamara</dc:creator>
  <cp:lastModifiedBy>Wodajo, Menbere</cp:lastModifiedBy>
  <cp:revision>4</cp:revision>
  <cp:lastPrinted>2019-04-04T20:30:58Z</cp:lastPrinted>
  <dcterms:created xsi:type="dcterms:W3CDTF">2014-11-03T14:29:38Z</dcterms:created>
  <dcterms:modified xsi:type="dcterms:W3CDTF">2023-04-10T13:58:50Z</dcterms:modified>
</cp:coreProperties>
</file>