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30"/>
  </p:notesMasterIdLst>
  <p:handoutMasterIdLst>
    <p:handoutMasterId r:id="rId31"/>
  </p:handoutMasterIdLst>
  <p:sldIdLst>
    <p:sldId id="728" r:id="rId7"/>
    <p:sldId id="268" r:id="rId8"/>
    <p:sldId id="723" r:id="rId9"/>
    <p:sldId id="761" r:id="rId10"/>
    <p:sldId id="762" r:id="rId11"/>
    <p:sldId id="817" r:id="rId12"/>
    <p:sldId id="819" r:id="rId13"/>
    <p:sldId id="822" r:id="rId14"/>
    <p:sldId id="814" r:id="rId15"/>
    <p:sldId id="820" r:id="rId16"/>
    <p:sldId id="818" r:id="rId17"/>
    <p:sldId id="815" r:id="rId18"/>
    <p:sldId id="802" r:id="rId19"/>
    <p:sldId id="804" r:id="rId20"/>
    <p:sldId id="821" r:id="rId21"/>
    <p:sldId id="823" r:id="rId22"/>
    <p:sldId id="824" r:id="rId23"/>
    <p:sldId id="813" r:id="rId24"/>
    <p:sldId id="812" r:id="rId25"/>
    <p:sldId id="763" r:id="rId26"/>
    <p:sldId id="800" r:id="rId27"/>
    <p:sldId id="803" r:id="rId28"/>
    <p:sldId id="816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hnau, JoNette" initials="KJ" lastIdx="8" clrIdx="0">
    <p:extLst>
      <p:ext uri="{19B8F6BF-5375-455C-9EA6-DF929625EA0E}">
        <p15:presenceInfo xmlns:p15="http://schemas.microsoft.com/office/powerpoint/2012/main" userId="S::Jonette.Kuhnau@kimley-horn.com::68cf8bf4-26a9-482b-ad51-89841457a2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00"/>
    <a:srgbClr val="F9AF4D"/>
    <a:srgbClr val="ECDD14"/>
    <a:srgbClr val="D8E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4C4D4B-9B5C-49DA-BB59-DB67F108BEF4}" v="4" dt="2023-10-16T15:47:36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6371" autoAdjust="0"/>
  </p:normalViewPr>
  <p:slideViewPr>
    <p:cSldViewPr>
      <p:cViewPr varScale="1">
        <p:scale>
          <a:sx n="98" d="100"/>
          <a:sy n="98" d="100"/>
        </p:scale>
        <p:origin x="105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68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Gese" userId="042c4a54-3340-4da0-9eac-fc269073e444" providerId="ADAL" clId="{724C4D4B-9B5C-49DA-BB59-DB67F108BEF4}"/>
    <pc:docChg chg="custSel addSld modSld">
      <pc:chgData name="Justin Gese" userId="042c4a54-3340-4da0-9eac-fc269073e444" providerId="ADAL" clId="{724C4D4B-9B5C-49DA-BB59-DB67F108BEF4}" dt="2023-10-16T15:50:04.288" v="72" actId="1076"/>
      <pc:docMkLst>
        <pc:docMk/>
      </pc:docMkLst>
      <pc:sldChg chg="modSp mod">
        <pc:chgData name="Justin Gese" userId="042c4a54-3340-4da0-9eac-fc269073e444" providerId="ADAL" clId="{724C4D4B-9B5C-49DA-BB59-DB67F108BEF4}" dt="2023-10-16T15:45:33.032" v="14" actId="5793"/>
        <pc:sldMkLst>
          <pc:docMk/>
          <pc:sldMk cId="1100853272" sldId="816"/>
        </pc:sldMkLst>
        <pc:spChg chg="mod">
          <ac:chgData name="Justin Gese" userId="042c4a54-3340-4da0-9eac-fc269073e444" providerId="ADAL" clId="{724C4D4B-9B5C-49DA-BB59-DB67F108BEF4}" dt="2023-10-16T15:45:33.032" v="14" actId="5793"/>
          <ac:spMkLst>
            <pc:docMk/>
            <pc:sldMk cId="1100853272" sldId="816"/>
            <ac:spMk id="6" creationId="{7BD8AFC4-589B-4612-BAC7-B6BA0C81FAE4}"/>
          </ac:spMkLst>
        </pc:spChg>
      </pc:sldChg>
      <pc:sldChg chg="modSp mod">
        <pc:chgData name="Justin Gese" userId="042c4a54-3340-4da0-9eac-fc269073e444" providerId="ADAL" clId="{724C4D4B-9B5C-49DA-BB59-DB67F108BEF4}" dt="2023-10-16T15:43:49.272" v="2" actId="5793"/>
        <pc:sldMkLst>
          <pc:docMk/>
          <pc:sldMk cId="3372500172" sldId="817"/>
        </pc:sldMkLst>
        <pc:spChg chg="mod">
          <ac:chgData name="Justin Gese" userId="042c4a54-3340-4da0-9eac-fc269073e444" providerId="ADAL" clId="{724C4D4B-9B5C-49DA-BB59-DB67F108BEF4}" dt="2023-10-16T15:43:49.272" v="2" actId="5793"/>
          <ac:spMkLst>
            <pc:docMk/>
            <pc:sldMk cId="3372500172" sldId="817"/>
            <ac:spMk id="6" creationId="{7BD8AFC4-589B-4612-BAC7-B6BA0C81FAE4}"/>
          </ac:spMkLst>
        </pc:spChg>
      </pc:sldChg>
      <pc:sldChg chg="addSp delSp modSp mod">
        <pc:chgData name="Justin Gese" userId="042c4a54-3340-4da0-9eac-fc269073e444" providerId="ADAL" clId="{724C4D4B-9B5C-49DA-BB59-DB67F108BEF4}" dt="2023-10-16T15:48:57.807" v="43" actId="1076"/>
        <pc:sldMkLst>
          <pc:docMk/>
          <pc:sldMk cId="2570135328" sldId="821"/>
        </pc:sldMkLst>
        <pc:spChg chg="mod">
          <ac:chgData name="Justin Gese" userId="042c4a54-3340-4da0-9eac-fc269073e444" providerId="ADAL" clId="{724C4D4B-9B5C-49DA-BB59-DB67F108BEF4}" dt="2023-10-16T15:48:45.212" v="39" actId="1076"/>
          <ac:spMkLst>
            <pc:docMk/>
            <pc:sldMk cId="2570135328" sldId="821"/>
            <ac:spMk id="2" creationId="{6799DF80-09EA-4CAF-98CF-C89F1C2152EA}"/>
          </ac:spMkLst>
        </pc:spChg>
        <pc:spChg chg="mod">
          <ac:chgData name="Justin Gese" userId="042c4a54-3340-4da0-9eac-fc269073e444" providerId="ADAL" clId="{724C4D4B-9B5C-49DA-BB59-DB67F108BEF4}" dt="2023-10-16T15:48:51.745" v="40" actId="1076"/>
          <ac:spMkLst>
            <pc:docMk/>
            <pc:sldMk cId="2570135328" sldId="821"/>
            <ac:spMk id="9" creationId="{324C1C2E-0D2A-DE84-20F0-85B360E35833}"/>
          </ac:spMkLst>
        </pc:spChg>
        <pc:picChg chg="add mod">
          <ac:chgData name="Justin Gese" userId="042c4a54-3340-4da0-9eac-fc269073e444" providerId="ADAL" clId="{724C4D4B-9B5C-49DA-BB59-DB67F108BEF4}" dt="2023-10-16T15:48:54.979" v="42" actId="1076"/>
          <ac:picMkLst>
            <pc:docMk/>
            <pc:sldMk cId="2570135328" sldId="821"/>
            <ac:picMk id="3" creationId="{240A7C21-3537-8651-06BB-B26B3694626C}"/>
          </ac:picMkLst>
        </pc:picChg>
        <pc:picChg chg="del">
          <ac:chgData name="Justin Gese" userId="042c4a54-3340-4da0-9eac-fc269073e444" providerId="ADAL" clId="{724C4D4B-9B5C-49DA-BB59-DB67F108BEF4}" dt="2023-10-16T15:44:07.686" v="4" actId="478"/>
          <ac:picMkLst>
            <pc:docMk/>
            <pc:sldMk cId="2570135328" sldId="821"/>
            <ac:picMk id="4" creationId="{3535E28B-E9D6-4E77-C2D7-FA9D09442CB6}"/>
          </ac:picMkLst>
        </pc:picChg>
        <pc:picChg chg="add del mod">
          <ac:chgData name="Justin Gese" userId="042c4a54-3340-4da0-9eac-fc269073e444" providerId="ADAL" clId="{724C4D4B-9B5C-49DA-BB59-DB67F108BEF4}" dt="2023-10-16T15:48:13.885" v="28" actId="478"/>
          <ac:picMkLst>
            <pc:docMk/>
            <pc:sldMk cId="2570135328" sldId="821"/>
            <ac:picMk id="5" creationId="{BA67173D-2922-7918-4B58-C95E1346A5FF}"/>
          </ac:picMkLst>
        </pc:picChg>
        <pc:picChg chg="add del mod">
          <ac:chgData name="Justin Gese" userId="042c4a54-3340-4da0-9eac-fc269073e444" providerId="ADAL" clId="{724C4D4B-9B5C-49DA-BB59-DB67F108BEF4}" dt="2023-10-16T15:48:20.172" v="32" actId="478"/>
          <ac:picMkLst>
            <pc:docMk/>
            <pc:sldMk cId="2570135328" sldId="821"/>
            <ac:picMk id="6" creationId="{3E859A01-5BF1-0D28-BCC3-8A7F4258A1D1}"/>
          </ac:picMkLst>
        </pc:picChg>
        <pc:picChg chg="del">
          <ac:chgData name="Justin Gese" userId="042c4a54-3340-4da0-9eac-fc269073e444" providerId="ADAL" clId="{724C4D4B-9B5C-49DA-BB59-DB67F108BEF4}" dt="2023-10-16T15:44:07.121" v="3" actId="478"/>
          <ac:picMkLst>
            <pc:docMk/>
            <pc:sldMk cId="2570135328" sldId="821"/>
            <ac:picMk id="7" creationId="{B716BE99-504C-00A7-E496-9D6C9354F5DE}"/>
          </ac:picMkLst>
        </pc:picChg>
        <pc:picChg chg="add del mod">
          <ac:chgData name="Justin Gese" userId="042c4a54-3340-4da0-9eac-fc269073e444" providerId="ADAL" clId="{724C4D4B-9B5C-49DA-BB59-DB67F108BEF4}" dt="2023-10-16T15:48:19.488" v="31" actId="478"/>
          <ac:picMkLst>
            <pc:docMk/>
            <pc:sldMk cId="2570135328" sldId="821"/>
            <ac:picMk id="10" creationId="{4DDD0A2D-5465-47F0-95F1-38023AB350CD}"/>
          </ac:picMkLst>
        </pc:picChg>
        <pc:picChg chg="add del mod">
          <ac:chgData name="Justin Gese" userId="042c4a54-3340-4da0-9eac-fc269073e444" providerId="ADAL" clId="{724C4D4B-9B5C-49DA-BB59-DB67F108BEF4}" dt="2023-10-16T15:48:18.798" v="30" actId="478"/>
          <ac:picMkLst>
            <pc:docMk/>
            <pc:sldMk cId="2570135328" sldId="821"/>
            <ac:picMk id="12" creationId="{D14EB966-8266-85C3-9478-1E06967B9B92}"/>
          </ac:picMkLst>
        </pc:picChg>
        <pc:picChg chg="add mod">
          <ac:chgData name="Justin Gese" userId="042c4a54-3340-4da0-9eac-fc269073e444" providerId="ADAL" clId="{724C4D4B-9B5C-49DA-BB59-DB67F108BEF4}" dt="2023-10-16T15:48:57.807" v="43" actId="1076"/>
          <ac:picMkLst>
            <pc:docMk/>
            <pc:sldMk cId="2570135328" sldId="821"/>
            <ac:picMk id="14" creationId="{890AE8F4-2845-728E-AA6D-CD91912DD352}"/>
          </ac:picMkLst>
        </pc:picChg>
      </pc:sldChg>
      <pc:sldChg chg="delSp modSp add mod">
        <pc:chgData name="Justin Gese" userId="042c4a54-3340-4da0-9eac-fc269073e444" providerId="ADAL" clId="{724C4D4B-9B5C-49DA-BB59-DB67F108BEF4}" dt="2023-10-16T15:49:34.790" v="59" actId="1076"/>
        <pc:sldMkLst>
          <pc:docMk/>
          <pc:sldMk cId="2135678331" sldId="823"/>
        </pc:sldMkLst>
        <pc:spChg chg="del">
          <ac:chgData name="Justin Gese" userId="042c4a54-3340-4da0-9eac-fc269073e444" providerId="ADAL" clId="{724C4D4B-9B5C-49DA-BB59-DB67F108BEF4}" dt="2023-10-16T15:49:13.993" v="48" actId="478"/>
          <ac:spMkLst>
            <pc:docMk/>
            <pc:sldMk cId="2135678331" sldId="823"/>
            <ac:spMk id="9" creationId="{324C1C2E-0D2A-DE84-20F0-85B360E35833}"/>
          </ac:spMkLst>
        </pc:spChg>
        <pc:picChg chg="del">
          <ac:chgData name="Justin Gese" userId="042c4a54-3340-4da0-9eac-fc269073e444" providerId="ADAL" clId="{724C4D4B-9B5C-49DA-BB59-DB67F108BEF4}" dt="2023-10-16T15:49:02.408" v="44" actId="478"/>
          <ac:picMkLst>
            <pc:docMk/>
            <pc:sldMk cId="2135678331" sldId="823"/>
            <ac:picMk id="3" creationId="{240A7C21-3537-8651-06BB-B26B3694626C}"/>
          </ac:picMkLst>
        </pc:picChg>
        <pc:picChg chg="mod">
          <ac:chgData name="Justin Gese" userId="042c4a54-3340-4da0-9eac-fc269073e444" providerId="ADAL" clId="{724C4D4B-9B5C-49DA-BB59-DB67F108BEF4}" dt="2023-10-16T15:49:30.160" v="56" actId="1076"/>
          <ac:picMkLst>
            <pc:docMk/>
            <pc:sldMk cId="2135678331" sldId="823"/>
            <ac:picMk id="5" creationId="{BA67173D-2922-7918-4B58-C95E1346A5FF}"/>
          </ac:picMkLst>
        </pc:picChg>
        <pc:picChg chg="mod">
          <ac:chgData name="Justin Gese" userId="042c4a54-3340-4da0-9eac-fc269073e444" providerId="ADAL" clId="{724C4D4B-9B5C-49DA-BB59-DB67F108BEF4}" dt="2023-10-16T15:49:34.790" v="59" actId="1076"/>
          <ac:picMkLst>
            <pc:docMk/>
            <pc:sldMk cId="2135678331" sldId="823"/>
            <ac:picMk id="6" creationId="{3E859A01-5BF1-0D28-BCC3-8A7F4258A1D1}"/>
          </ac:picMkLst>
        </pc:picChg>
        <pc:picChg chg="del">
          <ac:chgData name="Justin Gese" userId="042c4a54-3340-4da0-9eac-fc269073e444" providerId="ADAL" clId="{724C4D4B-9B5C-49DA-BB59-DB67F108BEF4}" dt="2023-10-16T15:49:11.028" v="47" actId="478"/>
          <ac:picMkLst>
            <pc:docMk/>
            <pc:sldMk cId="2135678331" sldId="823"/>
            <ac:picMk id="10" creationId="{4DDD0A2D-5465-47F0-95F1-38023AB350CD}"/>
          </ac:picMkLst>
        </pc:picChg>
        <pc:picChg chg="del">
          <ac:chgData name="Justin Gese" userId="042c4a54-3340-4da0-9eac-fc269073e444" providerId="ADAL" clId="{724C4D4B-9B5C-49DA-BB59-DB67F108BEF4}" dt="2023-10-16T15:49:10.564" v="46" actId="478"/>
          <ac:picMkLst>
            <pc:docMk/>
            <pc:sldMk cId="2135678331" sldId="823"/>
            <ac:picMk id="12" creationId="{D14EB966-8266-85C3-9478-1E06967B9B92}"/>
          </ac:picMkLst>
        </pc:picChg>
        <pc:picChg chg="del">
          <ac:chgData name="Justin Gese" userId="042c4a54-3340-4da0-9eac-fc269073e444" providerId="ADAL" clId="{724C4D4B-9B5C-49DA-BB59-DB67F108BEF4}" dt="2023-10-16T15:49:03.055" v="45" actId="478"/>
          <ac:picMkLst>
            <pc:docMk/>
            <pc:sldMk cId="2135678331" sldId="823"/>
            <ac:picMk id="14" creationId="{890AE8F4-2845-728E-AA6D-CD91912DD352}"/>
          </ac:picMkLst>
        </pc:picChg>
      </pc:sldChg>
      <pc:sldChg chg="delSp modSp add mod">
        <pc:chgData name="Justin Gese" userId="042c4a54-3340-4da0-9eac-fc269073e444" providerId="ADAL" clId="{724C4D4B-9B5C-49DA-BB59-DB67F108BEF4}" dt="2023-10-16T15:50:04.288" v="72" actId="1076"/>
        <pc:sldMkLst>
          <pc:docMk/>
          <pc:sldMk cId="283211908" sldId="824"/>
        </pc:sldMkLst>
        <pc:spChg chg="del">
          <ac:chgData name="Justin Gese" userId="042c4a54-3340-4da0-9eac-fc269073e444" providerId="ADAL" clId="{724C4D4B-9B5C-49DA-BB59-DB67F108BEF4}" dt="2023-10-16T15:49:50.008" v="65" actId="478"/>
          <ac:spMkLst>
            <pc:docMk/>
            <pc:sldMk cId="283211908" sldId="824"/>
            <ac:spMk id="9" creationId="{324C1C2E-0D2A-DE84-20F0-85B360E35833}"/>
          </ac:spMkLst>
        </pc:spChg>
        <pc:picChg chg="del">
          <ac:chgData name="Justin Gese" userId="042c4a54-3340-4da0-9eac-fc269073e444" providerId="ADAL" clId="{724C4D4B-9B5C-49DA-BB59-DB67F108BEF4}" dt="2023-10-16T15:49:40.926" v="60" actId="478"/>
          <ac:picMkLst>
            <pc:docMk/>
            <pc:sldMk cId="283211908" sldId="824"/>
            <ac:picMk id="3" creationId="{240A7C21-3537-8651-06BB-B26B3694626C}"/>
          </ac:picMkLst>
        </pc:picChg>
        <pc:picChg chg="del">
          <ac:chgData name="Justin Gese" userId="042c4a54-3340-4da0-9eac-fc269073e444" providerId="ADAL" clId="{724C4D4B-9B5C-49DA-BB59-DB67F108BEF4}" dt="2023-10-16T15:49:45.113" v="61" actId="478"/>
          <ac:picMkLst>
            <pc:docMk/>
            <pc:sldMk cId="283211908" sldId="824"/>
            <ac:picMk id="5" creationId="{BA67173D-2922-7918-4B58-C95E1346A5FF}"/>
          </ac:picMkLst>
        </pc:picChg>
        <pc:picChg chg="del">
          <ac:chgData name="Justin Gese" userId="042c4a54-3340-4da0-9eac-fc269073e444" providerId="ADAL" clId="{724C4D4B-9B5C-49DA-BB59-DB67F108BEF4}" dt="2023-10-16T15:49:45.549" v="62" actId="478"/>
          <ac:picMkLst>
            <pc:docMk/>
            <pc:sldMk cId="283211908" sldId="824"/>
            <ac:picMk id="6" creationId="{3E859A01-5BF1-0D28-BCC3-8A7F4258A1D1}"/>
          </ac:picMkLst>
        </pc:picChg>
        <pc:picChg chg="mod">
          <ac:chgData name="Justin Gese" userId="042c4a54-3340-4da0-9eac-fc269073e444" providerId="ADAL" clId="{724C4D4B-9B5C-49DA-BB59-DB67F108BEF4}" dt="2023-10-16T15:50:02.613" v="71" actId="1076"/>
          <ac:picMkLst>
            <pc:docMk/>
            <pc:sldMk cId="283211908" sldId="824"/>
            <ac:picMk id="10" creationId="{4DDD0A2D-5465-47F0-95F1-38023AB350CD}"/>
          </ac:picMkLst>
        </pc:picChg>
        <pc:picChg chg="mod">
          <ac:chgData name="Justin Gese" userId="042c4a54-3340-4da0-9eac-fc269073e444" providerId="ADAL" clId="{724C4D4B-9B5C-49DA-BB59-DB67F108BEF4}" dt="2023-10-16T15:50:04.288" v="72" actId="1076"/>
          <ac:picMkLst>
            <pc:docMk/>
            <pc:sldMk cId="283211908" sldId="824"/>
            <ac:picMk id="12" creationId="{D14EB966-8266-85C3-9478-1E06967B9B92}"/>
          </ac:picMkLst>
        </pc:picChg>
        <pc:picChg chg="del">
          <ac:chgData name="Justin Gese" userId="042c4a54-3340-4da0-9eac-fc269073e444" providerId="ADAL" clId="{724C4D4B-9B5C-49DA-BB59-DB67F108BEF4}" dt="2023-10-16T15:49:46.959" v="63" actId="478"/>
          <ac:picMkLst>
            <pc:docMk/>
            <pc:sldMk cId="283211908" sldId="824"/>
            <ac:picMk id="14" creationId="{890AE8F4-2845-728E-AA6D-CD91912DD35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88986D-815E-4664-B0F9-F78FBB9500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F162BE-24A7-48F9-A7EB-DA06007D60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1D3F47-F87A-4152-B685-28E3D30C1D3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076A0-56CE-495B-A660-31D763D86A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EFA53-9566-47FE-8B67-43E731C800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C60F03-F4DD-47B9-91B1-FB52D4213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2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5A096F-5B20-4BFC-8FD2-471C32A396E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4334FC-87AC-4B1B-AAA8-BE9BC660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4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94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86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09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18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5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20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5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0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41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9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12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13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83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1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9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1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42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7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4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37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334FC-87AC-4B1B-AAA8-BE9BC6608B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2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alley, nature&#10;&#10;Description automatically generated">
            <a:extLst>
              <a:ext uri="{FF2B5EF4-FFF2-40B4-BE49-F238E27FC236}">
                <a16:creationId xmlns:a16="http://schemas.microsoft.com/office/drawing/2014/main" id="{7B3E3548-249D-41DF-AF29-C16637FC6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5"/>
            <a:ext cx="10363200" cy="1524001"/>
          </a:xfrm>
        </p:spPr>
        <p:txBody>
          <a:bodyPr>
            <a:normAutofit/>
          </a:bodyPr>
          <a:lstStyle>
            <a:lvl1pPr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69926"/>
            <a:ext cx="10363200" cy="10972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3D3871E-C5E5-BED8-5B51-B47B0D4A38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54" y="5355930"/>
            <a:ext cx="609600" cy="7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81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04" y="304800"/>
            <a:ext cx="10972800" cy="883920"/>
          </a:xfrm>
        </p:spPr>
        <p:txBody>
          <a:bodyPr lIns="0" rIns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104" y="1295400"/>
            <a:ext cx="10972800" cy="5257800"/>
          </a:xfrm>
        </p:spPr>
        <p:txBody>
          <a:bodyPr lIns="0" rIns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DD3894F-84A9-1FC0-D29A-268CFD71D2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32" y="6254722"/>
            <a:ext cx="381000" cy="4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35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F4F7FE-559F-4643-8F1E-2ACC72A0A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0" y="5105400"/>
            <a:ext cx="7518400" cy="914400"/>
          </a:xfrm>
        </p:spPr>
        <p:txBody>
          <a:bodyPr>
            <a:normAutofit/>
          </a:bodyPr>
          <a:lstStyle>
            <a:lvl1pPr algn="r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52AF155-84DE-9711-A3FF-0F7E6ECBB5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660497"/>
            <a:ext cx="609600" cy="7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1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72" y="76200"/>
            <a:ext cx="10972800" cy="1143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495800"/>
          </a:xfrm>
        </p:spPr>
        <p:txBody>
          <a:bodyPr lIns="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0977" y="1371600"/>
            <a:ext cx="5384800" cy="4495800"/>
          </a:xfrm>
        </p:spPr>
        <p:txBody>
          <a:bodyPr lIns="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1610B1-FFA9-001C-97B3-FC3956123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32" y="6254722"/>
            <a:ext cx="381000" cy="4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6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295400"/>
            <a:ext cx="4011084" cy="1162050"/>
          </a:xfrm>
        </p:spPr>
        <p:txBody>
          <a:bodyPr lIns="0" anchor="b">
            <a:no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95403"/>
            <a:ext cx="6815667" cy="4830763"/>
          </a:xfrm>
        </p:spPr>
        <p:txBody>
          <a:bodyPr lIns="0">
            <a:no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457455"/>
            <a:ext cx="4011084" cy="3668713"/>
          </a:xfrm>
        </p:spPr>
        <p:txBody>
          <a:bodyPr lIns="0">
            <a:no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F38C018-F19C-6DB7-28E2-0F551EDBB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32" y="6254722"/>
            <a:ext cx="381000" cy="4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4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7D93E-8258-4B74-9F6A-AEE3A5B4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35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57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685800" rtl="0" eaLnBrk="1" latinLnBrk="0" hangingPunct="1">
        <a:spcBef>
          <a:spcPct val="0"/>
        </a:spcBef>
        <a:buNone/>
        <a:defRPr sz="2400" kern="1200">
          <a:solidFill>
            <a:schemeClr val="accent1"/>
          </a:solidFill>
          <a:latin typeface="Segoe UI Semibold" panose="020B0702040204020203" pitchFamily="34" charset="0"/>
          <a:ea typeface="Segoe UI Black" panose="020B0A02040204020203" pitchFamily="34" charset="0"/>
          <a:cs typeface="Segoe UI Semibold" panose="020B0702040204020203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neapolismn.gov/government/projects/hennepin-ave-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neapolismn.gov/government/projects/hennepin-ave-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tent.govdelivery.com/accounts/MNCNP/bulletins/374f2ac" TargetMode="External"/><Relationship Id="rId5" Type="http://schemas.openxmlformats.org/officeDocument/2006/relationships/hyperlink" Target="https://www.centerpointenergy.com/en-us/InYourCommunity/Pages/ConstructionZoneProjectSites/Minneapolis-Uptown.aspx?sa=mn&amp;au=res" TargetMode="External"/><Relationship Id="rId4" Type="http://schemas.openxmlformats.org/officeDocument/2006/relationships/hyperlink" Target="https://www.minneapolismn.gov/getting-around/parking-driving/road-closures-map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terpointenergy.com/en-us/InYourCommunity/Pages/ConstructionZoneProjectSites/Minneapolis-Uptown.aspx?sa=mn&amp;au=r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content.govdelivery.com/accounts/MNCNP/bulletins/374f2a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808F-AE13-4884-B22E-A6EA865215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Hennepin South Reconstruction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D290BD-8C36-4BD2-917E-7E8804CDD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Construction Update</a:t>
            </a:r>
          </a:p>
          <a:p>
            <a:r>
              <a:rPr lang="en-US" dirty="0">
                <a:solidFill>
                  <a:schemeClr val="bg1"/>
                </a:solidFill>
              </a:rPr>
              <a:t>October 19, 2023, 6pm</a:t>
            </a:r>
          </a:p>
        </p:txBody>
      </p:sp>
    </p:spTree>
    <p:extLst>
      <p:ext uri="{BB962C8B-B14F-4D97-AF65-F5344CB8AC3E}">
        <p14:creationId xmlns:p14="http://schemas.microsoft.com/office/powerpoint/2010/main" val="369176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B5D8E-87F2-473C-954A-BBB5136B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Utility work PHASE 1 – 2023/2024 = Lake St to W 26</a:t>
            </a:r>
            <a:r>
              <a:rPr lang="en-US" baseline="30000" dirty="0"/>
              <a:t>th</a:t>
            </a:r>
            <a:r>
              <a:rPr lang="en-US" dirty="0"/>
              <a:t> St.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3FCA89D-A53F-D274-1DEB-714A6C5F9EDA}"/>
              </a:ext>
            </a:extLst>
          </p:cNvPr>
          <p:cNvSpPr txBox="1">
            <a:spLocks/>
          </p:cNvSpPr>
          <p:nvPr/>
        </p:nvSpPr>
        <p:spPr>
          <a:xfrm>
            <a:off x="604735" y="1402079"/>
            <a:ext cx="4541669" cy="1722121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Hennepin - CenterPoint Gas 2023</a:t>
            </a:r>
          </a:p>
          <a:p>
            <a:pPr lvl="1"/>
            <a:r>
              <a:rPr lang="en-US" dirty="0"/>
              <a:t>thru 12/1</a:t>
            </a:r>
          </a:p>
          <a:p>
            <a:r>
              <a:rPr lang="en-US" dirty="0"/>
              <a:t>Lagoon – Xcel Energy Upgrades 2023</a:t>
            </a:r>
          </a:p>
          <a:p>
            <a:pPr lvl="1"/>
            <a:r>
              <a:rPr lang="en-US" dirty="0"/>
              <a:t>thru 1/1</a:t>
            </a:r>
          </a:p>
          <a:p>
            <a:r>
              <a:rPr lang="en-US" dirty="0"/>
              <a:t>Hennepin - Xcel Energy Upgrades 2024</a:t>
            </a:r>
          </a:p>
          <a:p>
            <a:pPr lvl="1"/>
            <a:r>
              <a:rPr lang="en-US" dirty="0"/>
              <a:t>Starts 1/1 thru 4/15</a:t>
            </a:r>
          </a:p>
          <a:p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27ECED0-4ECD-759E-85A9-5F9FE0332ACB}"/>
              </a:ext>
            </a:extLst>
          </p:cNvPr>
          <p:cNvSpPr txBox="1">
            <a:spLocks/>
          </p:cNvSpPr>
          <p:nvPr/>
        </p:nvSpPr>
        <p:spPr>
          <a:xfrm>
            <a:off x="603115" y="3405560"/>
            <a:ext cx="4124860" cy="18288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Lane Closures and Parking Restrictions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530E8-8B57-D802-7EEB-A9B139A5E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87199"/>
            <a:ext cx="6902523" cy="42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6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Xcel Energy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AFC4-589B-4612-BAC7-B6BA0C81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520"/>
            <a:ext cx="4495800" cy="2164080"/>
          </a:xfrm>
        </p:spPr>
        <p:txBody>
          <a:bodyPr>
            <a:normAutofit/>
          </a:bodyPr>
          <a:lstStyle/>
          <a:p>
            <a:r>
              <a:rPr lang="en-US" dirty="0"/>
              <a:t>New </a:t>
            </a:r>
            <a:r>
              <a:rPr lang="en-US" dirty="0" err="1"/>
              <a:t>Ductbank</a:t>
            </a:r>
            <a:r>
              <a:rPr lang="en-US" dirty="0"/>
              <a:t> and Manholes </a:t>
            </a:r>
          </a:p>
          <a:p>
            <a:endParaRPr lang="en-US" dirty="0"/>
          </a:p>
          <a:p>
            <a:r>
              <a:rPr lang="en-US" dirty="0"/>
              <a:t>East side of Hennepin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Lagoon Work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 descr="A road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5860F3CB-ED99-88E7-9AE5-92E1B62A8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52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8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B5D8E-87F2-473C-954A-BBB5136B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Utility work PHASE 1 – 2023/2024 = Lake St to W 26</a:t>
            </a:r>
            <a:r>
              <a:rPr lang="en-US" baseline="30000" dirty="0"/>
              <a:t>th</a:t>
            </a:r>
            <a:r>
              <a:rPr lang="en-US" dirty="0"/>
              <a:t> St.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63226-7BC9-C951-01B0-3CB9ED412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38200"/>
            <a:ext cx="10144274" cy="52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What to Expect in 2023/2024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AFC4-589B-4612-BAC7-B6BA0C81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520"/>
            <a:ext cx="4476750" cy="4831080"/>
          </a:xfrm>
        </p:spPr>
        <p:txBody>
          <a:bodyPr>
            <a:normAutofit/>
          </a:bodyPr>
          <a:lstStyle/>
          <a:p>
            <a:r>
              <a:rPr lang="en-US" dirty="0"/>
              <a:t>Disruption</a:t>
            </a:r>
          </a:p>
          <a:p>
            <a:r>
              <a:rPr lang="en-US" dirty="0"/>
              <a:t>Noise</a:t>
            </a:r>
          </a:p>
          <a:p>
            <a:r>
              <a:rPr lang="en-US" dirty="0"/>
              <a:t>Dust</a:t>
            </a:r>
          </a:p>
          <a:p>
            <a:r>
              <a:rPr lang="en-US" dirty="0"/>
              <a:t>Pedestrian Detours</a:t>
            </a:r>
          </a:p>
          <a:p>
            <a:r>
              <a:rPr lang="en-US" dirty="0"/>
              <a:t>Traffic Impacts</a:t>
            </a:r>
          </a:p>
          <a:p>
            <a:pPr lvl="1"/>
            <a:r>
              <a:rPr lang="en-US" dirty="0"/>
              <a:t>Lane Closures</a:t>
            </a:r>
          </a:p>
          <a:p>
            <a:pPr lvl="1"/>
            <a:r>
              <a:rPr lang="en-US" dirty="0"/>
              <a:t>Parking Closures</a:t>
            </a:r>
          </a:p>
          <a:p>
            <a:pPr lvl="1"/>
            <a:r>
              <a:rPr lang="en-US" dirty="0"/>
              <a:t>Lane shifts</a:t>
            </a:r>
          </a:p>
          <a:p>
            <a:pPr lvl="1"/>
            <a:r>
              <a:rPr lang="en-US" dirty="0"/>
              <a:t>Single Lane operations</a:t>
            </a:r>
          </a:p>
          <a:p>
            <a:pPr lvl="1"/>
            <a:endParaRPr lang="en-US" dirty="0"/>
          </a:p>
        </p:txBody>
      </p:sp>
      <p:pic>
        <p:nvPicPr>
          <p:cNvPr id="10" name="Picture 9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9E163192-26AF-A654-CDA1-4E86F5FDC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"/>
            <a:ext cx="4476750" cy="596900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580AB43-EC80-3173-1A26-FF20FFBE17F4}"/>
              </a:ext>
            </a:extLst>
          </p:cNvPr>
          <p:cNvSpPr txBox="1">
            <a:spLocks/>
          </p:cNvSpPr>
          <p:nvPr/>
        </p:nvSpPr>
        <p:spPr>
          <a:xfrm>
            <a:off x="304800" y="5181600"/>
            <a:ext cx="470535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** Work Zones, Lanes Configuration, and Access Subject to Change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81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AFC4-589B-4612-BAC7-B6BA0C81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520"/>
            <a:ext cx="4343400" cy="4831080"/>
          </a:xfrm>
        </p:spPr>
        <p:txBody>
          <a:bodyPr>
            <a:normAutofit/>
          </a:bodyPr>
          <a:lstStyle/>
          <a:p>
            <a:r>
              <a:rPr lang="en-US" dirty="0"/>
              <a:t>Lead Water Service Line Replacement Program</a:t>
            </a:r>
          </a:p>
          <a:p>
            <a:r>
              <a:rPr lang="en-US" dirty="0"/>
              <a:t>Sidewalks open (when possible)</a:t>
            </a:r>
          </a:p>
          <a:p>
            <a:r>
              <a:rPr lang="en-US" dirty="0"/>
              <a:t>Business Access</a:t>
            </a:r>
          </a:p>
          <a:p>
            <a:pPr lvl="1"/>
            <a:r>
              <a:rPr lang="en-US" dirty="0"/>
              <a:t>At all times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outdoor, ground, way, construction&#10;&#10;Description automatically generated">
            <a:extLst>
              <a:ext uri="{FF2B5EF4-FFF2-40B4-BE49-F238E27FC236}">
                <a16:creationId xmlns:a16="http://schemas.microsoft.com/office/drawing/2014/main" id="{166DEEFC-A130-581A-C4E7-E8CB40816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600"/>
            <a:ext cx="4400550" cy="58674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1FE8664-2292-7F9B-0284-6EEB17C87171}"/>
              </a:ext>
            </a:extLst>
          </p:cNvPr>
          <p:cNvSpPr txBox="1">
            <a:spLocks/>
          </p:cNvSpPr>
          <p:nvPr/>
        </p:nvSpPr>
        <p:spPr>
          <a:xfrm>
            <a:off x="533400" y="3886200"/>
            <a:ext cx="394335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** Work Zones, Lanes Configuration, and Access Subject to Change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2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72" y="15861"/>
            <a:ext cx="10972800" cy="883920"/>
          </a:xfrm>
        </p:spPr>
        <p:txBody>
          <a:bodyPr/>
          <a:lstStyle/>
          <a:p>
            <a:r>
              <a:rPr lang="en-US" dirty="0"/>
              <a:t>Looking Ahead – Spring 2024 Roadway Construction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24C1C2E-0D2A-DE84-20F0-85B360E35833}"/>
              </a:ext>
            </a:extLst>
          </p:cNvPr>
          <p:cNvSpPr txBox="1">
            <a:spLocks/>
          </p:cNvSpPr>
          <p:nvPr/>
        </p:nvSpPr>
        <p:spPr>
          <a:xfrm>
            <a:off x="485572" y="707701"/>
            <a:ext cx="11201400" cy="5638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Disruption, Noise, Dust, Pedestrian Detours, Traffic Impacts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A7C21-3537-8651-06BB-B26B36946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8" y="1237534"/>
            <a:ext cx="5994400" cy="4495800"/>
          </a:xfrm>
          <a:prstGeom prst="rect">
            <a:avLst/>
          </a:prstGeom>
        </p:spPr>
      </p:pic>
      <p:pic>
        <p:nvPicPr>
          <p:cNvPr id="14" name="Picture 13" descr="Construction work on a street&#10;&#10;Description automatically generated">
            <a:extLst>
              <a:ext uri="{FF2B5EF4-FFF2-40B4-BE49-F238E27FC236}">
                <a16:creationId xmlns:a16="http://schemas.microsoft.com/office/drawing/2014/main" id="{890AE8F4-2845-728E-AA6D-CD91912DD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5119" y="17399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35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Looking Ahead – Spring 2024 Roadway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7173D-2922-7918-4B58-C95E1346A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6773331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859A01-5BF1-0D28-BCC3-8A7F4258A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112520"/>
            <a:ext cx="4191000" cy="55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Looking Ahead – Spring 2024 Roadway Construction</a:t>
            </a:r>
          </a:p>
        </p:txBody>
      </p:sp>
      <p:pic>
        <p:nvPicPr>
          <p:cNvPr id="10" name="Picture 9" descr="A construction site with a metal fence&#10;&#10;Description automatically generated">
            <a:extLst>
              <a:ext uri="{FF2B5EF4-FFF2-40B4-BE49-F238E27FC236}">
                <a16:creationId xmlns:a16="http://schemas.microsoft.com/office/drawing/2014/main" id="{4DDD0A2D-5465-47F0-95F1-38023AB35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96" y="1104414"/>
            <a:ext cx="4038600" cy="5384800"/>
          </a:xfrm>
          <a:prstGeom prst="rect">
            <a:avLst/>
          </a:prstGeom>
        </p:spPr>
      </p:pic>
      <p:pic>
        <p:nvPicPr>
          <p:cNvPr id="12" name="Picture 11" descr="A view of a street with construction equipment&#10;&#10;Description automatically generated with medium confidence">
            <a:extLst>
              <a:ext uri="{FF2B5EF4-FFF2-40B4-BE49-F238E27FC236}">
                <a16:creationId xmlns:a16="http://schemas.microsoft.com/office/drawing/2014/main" id="{D14EB966-8266-85C3-9478-1E06967B9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98" y="990600"/>
            <a:ext cx="381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1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54D17E-E791-4603-BB3F-BA990AA47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1" t="6890" r="52571" b="21070"/>
          <a:stretch/>
        </p:blipFill>
        <p:spPr>
          <a:xfrm>
            <a:off x="2514600" y="1295400"/>
            <a:ext cx="6280520" cy="44845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7B5D8E-87F2-473C-954A-BBB5136B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Roadway PHASE 1 - 2024 = Lake St to W 26</a:t>
            </a:r>
            <a:r>
              <a:rPr lang="en-US" baseline="30000" dirty="0"/>
              <a:t>th</a:t>
            </a:r>
            <a:r>
              <a:rPr lang="en-US" dirty="0"/>
              <a:t> St.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08977B-BB3A-490F-BAD3-5D9730124C86}"/>
              </a:ext>
            </a:extLst>
          </p:cNvPr>
          <p:cNvGrpSpPr/>
          <p:nvPr/>
        </p:nvGrpSpPr>
        <p:grpSpPr>
          <a:xfrm>
            <a:off x="685800" y="1307051"/>
            <a:ext cx="876302" cy="523220"/>
            <a:chOff x="1181098" y="5307540"/>
            <a:chExt cx="876302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B964A5-8FDA-4554-9BAA-59E7D8BE671C}"/>
                </a:ext>
              </a:extLst>
            </p:cNvPr>
            <p:cNvSpPr txBox="1"/>
            <p:nvPr/>
          </p:nvSpPr>
          <p:spPr>
            <a:xfrm>
              <a:off x="1181098" y="5307540"/>
              <a:ext cx="87630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</a:t>
              </a:r>
            </a:p>
          </p:txBody>
        </p:sp>
        <p:pic>
          <p:nvPicPr>
            <p:cNvPr id="8" name="Graphic 7" descr="Circle with right arrow">
              <a:extLst>
                <a:ext uri="{FF2B5EF4-FFF2-40B4-BE49-F238E27FC236}">
                  <a16:creationId xmlns:a16="http://schemas.microsoft.com/office/drawing/2014/main" id="{5AFC15A8-3CB7-4505-B090-6A5ED493B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1523999" y="5338917"/>
              <a:ext cx="457200" cy="4572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404169-1EE7-47EB-9AE7-575BC9A353D1}"/>
              </a:ext>
            </a:extLst>
          </p:cNvPr>
          <p:cNvSpPr txBox="1"/>
          <p:nvPr/>
        </p:nvSpPr>
        <p:spPr>
          <a:xfrm>
            <a:off x="9849830" y="5234361"/>
            <a:ext cx="152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Downtown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3F43DC-174D-4FA3-BCE4-2416FE43341E}"/>
              </a:ext>
            </a:extLst>
          </p:cNvPr>
          <p:cNvSpPr txBox="1"/>
          <p:nvPr/>
        </p:nvSpPr>
        <p:spPr>
          <a:xfrm rot="5400000">
            <a:off x="6724631" y="4367521"/>
            <a:ext cx="1808359" cy="27699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 26TH STREET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5950E-1136-4237-B09E-D61F7E37AB8E}"/>
              </a:ext>
            </a:extLst>
          </p:cNvPr>
          <p:cNvSpPr txBox="1"/>
          <p:nvPr/>
        </p:nvSpPr>
        <p:spPr>
          <a:xfrm rot="5400000">
            <a:off x="4589470" y="4367521"/>
            <a:ext cx="1808359" cy="27699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 28TH STREET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0296F-CB44-429B-A1A3-A60D9054D7C7}"/>
              </a:ext>
            </a:extLst>
          </p:cNvPr>
          <p:cNvSpPr txBox="1"/>
          <p:nvPr/>
        </p:nvSpPr>
        <p:spPr>
          <a:xfrm rot="5400000">
            <a:off x="2440620" y="3712243"/>
            <a:ext cx="1827776" cy="27699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 LAKE STREET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7E540-34E8-40C4-9E51-FBB5074347BE}"/>
              </a:ext>
            </a:extLst>
          </p:cNvPr>
          <p:cNvSpPr txBox="1"/>
          <p:nvPr/>
        </p:nvSpPr>
        <p:spPr>
          <a:xfrm rot="1652331">
            <a:off x="7637371" y="3268964"/>
            <a:ext cx="1511863" cy="24622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HENNEPIN AVENUE</a:t>
            </a:r>
          </a:p>
        </p:txBody>
      </p:sp>
    </p:spTree>
    <p:extLst>
      <p:ext uri="{BB962C8B-B14F-4D97-AF65-F5344CB8AC3E}">
        <p14:creationId xmlns:p14="http://schemas.microsoft.com/office/powerpoint/2010/main" val="852673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7934-FC77-451E-BAE0-E8FC9E6B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Detours: Phase 1 - 2024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E4CA5-EFCC-4353-A59E-155F671B4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962D98D-697A-1131-4EE4-B9490BB78ED7}"/>
              </a:ext>
            </a:extLst>
          </p:cNvPr>
          <p:cNvSpPr txBox="1">
            <a:spLocks/>
          </p:cNvSpPr>
          <p:nvPr/>
        </p:nvSpPr>
        <p:spPr>
          <a:xfrm>
            <a:off x="8458200" y="1629122"/>
            <a:ext cx="3390898" cy="10816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** Work Zones, Lanes Configuration, and Access Subject to Change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ABE31A-763D-ACC9-89A0-7BCE769304CD}"/>
              </a:ext>
            </a:extLst>
          </p:cNvPr>
          <p:cNvGrpSpPr/>
          <p:nvPr/>
        </p:nvGrpSpPr>
        <p:grpSpPr>
          <a:xfrm>
            <a:off x="685800" y="1307051"/>
            <a:ext cx="876302" cy="523220"/>
            <a:chOff x="1181098" y="5307540"/>
            <a:chExt cx="876302" cy="5232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CFCBE9-6BB3-C155-1D71-3F9E9BB0AD42}"/>
                </a:ext>
              </a:extLst>
            </p:cNvPr>
            <p:cNvSpPr txBox="1"/>
            <p:nvPr/>
          </p:nvSpPr>
          <p:spPr>
            <a:xfrm>
              <a:off x="1181098" y="5307540"/>
              <a:ext cx="87630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</a:t>
              </a:r>
            </a:p>
          </p:txBody>
        </p:sp>
        <p:pic>
          <p:nvPicPr>
            <p:cNvPr id="18" name="Graphic 17" descr="Circle with right arrow">
              <a:extLst>
                <a:ext uri="{FF2B5EF4-FFF2-40B4-BE49-F238E27FC236}">
                  <a16:creationId xmlns:a16="http://schemas.microsoft.com/office/drawing/2014/main" id="{827E45CD-7675-7FAB-C4BA-10C134CC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1523999" y="5338917"/>
              <a:ext cx="457200" cy="4572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D22E1D2-E200-BA45-1D3B-B49A50ED94FD}"/>
              </a:ext>
            </a:extLst>
          </p:cNvPr>
          <p:cNvSpPr txBox="1"/>
          <p:nvPr/>
        </p:nvSpPr>
        <p:spPr>
          <a:xfrm>
            <a:off x="9849830" y="5638800"/>
            <a:ext cx="152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Downtown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3F869-79D8-4C06-83EE-1E00153F6E7E}"/>
              </a:ext>
            </a:extLst>
          </p:cNvPr>
          <p:cNvSpPr txBox="1"/>
          <p:nvPr/>
        </p:nvSpPr>
        <p:spPr>
          <a:xfrm>
            <a:off x="9655817" y="5301564"/>
            <a:ext cx="192658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I-94 INTERCHANGE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2EB58816-C189-5AA5-0A6C-1B078D3AEC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17778"/>
          <a:stretch/>
        </p:blipFill>
        <p:spPr>
          <a:xfrm>
            <a:off x="0" y="1188720"/>
            <a:ext cx="1219200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1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A64D6D-0D34-4C66-B249-4B3685F79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055"/>
          <a:stretch/>
        </p:blipFill>
        <p:spPr>
          <a:xfrm>
            <a:off x="7010400" y="1319240"/>
            <a:ext cx="4956208" cy="4624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AFC4-589B-4612-BAC7-B6BA0C81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520"/>
            <a:ext cx="6324600" cy="4831080"/>
          </a:xfrm>
        </p:spPr>
        <p:txBody>
          <a:bodyPr>
            <a:normAutofit/>
          </a:bodyPr>
          <a:lstStyle/>
          <a:p>
            <a:r>
              <a:rPr lang="en-US" dirty="0"/>
              <a:t>Construction</a:t>
            </a:r>
          </a:p>
          <a:p>
            <a:pPr lvl="1"/>
            <a:r>
              <a:rPr lang="en-US" dirty="0"/>
              <a:t>Utilities</a:t>
            </a:r>
          </a:p>
          <a:p>
            <a:pPr lvl="1"/>
            <a:r>
              <a:rPr lang="en-US" dirty="0"/>
              <a:t>Roadway</a:t>
            </a:r>
          </a:p>
          <a:p>
            <a:pPr lvl="2"/>
            <a:r>
              <a:rPr lang="en-US" dirty="0"/>
              <a:t>Detours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What to Expect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Steps &amp; Communications</a:t>
            </a:r>
          </a:p>
          <a:p>
            <a:endParaRPr lang="en-US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26912F4-C73C-E7F2-8F65-9C26E0D09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420"/>
          <a:stretch/>
        </p:blipFill>
        <p:spPr>
          <a:xfrm>
            <a:off x="5404424" y="1144725"/>
            <a:ext cx="6562184" cy="486112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88066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54D17E-E791-4603-BB3F-BA990AA47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19" t="6776" r="17739"/>
          <a:stretch/>
        </p:blipFill>
        <p:spPr>
          <a:xfrm>
            <a:off x="3048000" y="1295400"/>
            <a:ext cx="5751063" cy="455205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7B5D8E-87F2-473C-954A-BBB5136B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PHASE 2 – 2025 = W 26</a:t>
            </a:r>
            <a:r>
              <a:rPr lang="en-US" baseline="30000" dirty="0"/>
              <a:t>th</a:t>
            </a:r>
            <a:r>
              <a:rPr lang="en-US" dirty="0"/>
              <a:t> St. to Douglas Ave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04169-1EE7-47EB-9AE7-575BC9A353D1}"/>
              </a:ext>
            </a:extLst>
          </p:cNvPr>
          <p:cNvSpPr txBox="1"/>
          <p:nvPr/>
        </p:nvSpPr>
        <p:spPr>
          <a:xfrm>
            <a:off x="9849830" y="5234361"/>
            <a:ext cx="152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Downtown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CA1F8-0C4A-46E1-9127-C35567383264}"/>
              </a:ext>
            </a:extLst>
          </p:cNvPr>
          <p:cNvSpPr txBox="1"/>
          <p:nvPr/>
        </p:nvSpPr>
        <p:spPr>
          <a:xfrm rot="5400000">
            <a:off x="7738178" y="3317724"/>
            <a:ext cx="1578447" cy="27699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DOUGLAS AVENUE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00402-CA83-4662-9319-4C6D5740FFD8}"/>
              </a:ext>
            </a:extLst>
          </p:cNvPr>
          <p:cNvSpPr txBox="1"/>
          <p:nvPr/>
        </p:nvSpPr>
        <p:spPr>
          <a:xfrm rot="5400000">
            <a:off x="5978754" y="3328601"/>
            <a:ext cx="1600200" cy="27699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FRANKLIN AVENUE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3F43DC-174D-4FA3-BCE4-2416FE43341E}"/>
              </a:ext>
            </a:extLst>
          </p:cNvPr>
          <p:cNvSpPr txBox="1"/>
          <p:nvPr/>
        </p:nvSpPr>
        <p:spPr>
          <a:xfrm rot="5400000">
            <a:off x="2579781" y="4083463"/>
            <a:ext cx="1766878" cy="27699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W 26TH STREET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7E540-34E8-40C4-9E51-FBB5074347BE}"/>
              </a:ext>
            </a:extLst>
          </p:cNvPr>
          <p:cNvSpPr txBox="1"/>
          <p:nvPr/>
        </p:nvSpPr>
        <p:spPr>
          <a:xfrm rot="1652331">
            <a:off x="4084376" y="3201915"/>
            <a:ext cx="1620897" cy="24622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HENNEPIN AVENUE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52ED44-F2C6-FECC-4917-4E318BD5D182}"/>
              </a:ext>
            </a:extLst>
          </p:cNvPr>
          <p:cNvGrpSpPr/>
          <p:nvPr/>
        </p:nvGrpSpPr>
        <p:grpSpPr>
          <a:xfrm>
            <a:off x="685800" y="1307051"/>
            <a:ext cx="876302" cy="523220"/>
            <a:chOff x="1181098" y="5307540"/>
            <a:chExt cx="876302" cy="5232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AFB8EB-206E-1FE5-BF71-F9B231FEEAF4}"/>
                </a:ext>
              </a:extLst>
            </p:cNvPr>
            <p:cNvSpPr txBox="1"/>
            <p:nvPr/>
          </p:nvSpPr>
          <p:spPr>
            <a:xfrm>
              <a:off x="1181098" y="5307540"/>
              <a:ext cx="87630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</a:t>
              </a:r>
            </a:p>
          </p:txBody>
        </p:sp>
        <p:pic>
          <p:nvPicPr>
            <p:cNvPr id="23" name="Graphic 22" descr="Circle with right arrow">
              <a:extLst>
                <a:ext uri="{FF2B5EF4-FFF2-40B4-BE49-F238E27FC236}">
                  <a16:creationId xmlns:a16="http://schemas.microsoft.com/office/drawing/2014/main" id="{73B7A62B-320F-3138-2CDD-DB855EA70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1523999" y="5338917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5818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7934-FC77-451E-BAE0-E8FC9E6B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52565"/>
            <a:ext cx="10972800" cy="883920"/>
          </a:xfrm>
        </p:spPr>
        <p:txBody>
          <a:bodyPr/>
          <a:lstStyle/>
          <a:p>
            <a:r>
              <a:rPr lang="en-US" dirty="0"/>
              <a:t>Detours: Phase 2 - 2025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E4CA5-EFCC-4353-A59E-155F671B4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0DE4907-15AE-4896-D23B-4630386A106E}"/>
              </a:ext>
            </a:extLst>
          </p:cNvPr>
          <p:cNvSpPr txBox="1">
            <a:spLocks/>
          </p:cNvSpPr>
          <p:nvPr/>
        </p:nvSpPr>
        <p:spPr>
          <a:xfrm>
            <a:off x="8458200" y="1629122"/>
            <a:ext cx="3390898" cy="10816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** Work Zones, Lanes Configuration, and Access Subject to 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A6DDF3-C7A7-48F7-C50F-71D192E800EC}"/>
              </a:ext>
            </a:extLst>
          </p:cNvPr>
          <p:cNvGrpSpPr/>
          <p:nvPr/>
        </p:nvGrpSpPr>
        <p:grpSpPr>
          <a:xfrm>
            <a:off x="685800" y="1307051"/>
            <a:ext cx="876302" cy="523220"/>
            <a:chOff x="1181098" y="5307540"/>
            <a:chExt cx="876302" cy="5232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FB0342-47C8-41A2-367C-A6CF0A7B1045}"/>
                </a:ext>
              </a:extLst>
            </p:cNvPr>
            <p:cNvSpPr txBox="1"/>
            <p:nvPr/>
          </p:nvSpPr>
          <p:spPr>
            <a:xfrm>
              <a:off x="1181098" y="5307540"/>
              <a:ext cx="87630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</a:t>
              </a:r>
            </a:p>
          </p:txBody>
        </p:sp>
        <p:pic>
          <p:nvPicPr>
            <p:cNvPr id="15" name="Graphic 14" descr="Circle with right arrow">
              <a:extLst>
                <a:ext uri="{FF2B5EF4-FFF2-40B4-BE49-F238E27FC236}">
                  <a16:creationId xmlns:a16="http://schemas.microsoft.com/office/drawing/2014/main" id="{32766988-FE6B-466B-C5D9-627FD5358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1523999" y="5338917"/>
              <a:ext cx="457200" cy="4572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D28CAC2-7480-BCEA-5A0B-3BAB17C608E4}"/>
              </a:ext>
            </a:extLst>
          </p:cNvPr>
          <p:cNvSpPr txBox="1"/>
          <p:nvPr/>
        </p:nvSpPr>
        <p:spPr>
          <a:xfrm>
            <a:off x="9849830" y="5638800"/>
            <a:ext cx="152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Downtown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50C55-9974-ABAA-7CF6-15F5DE038D47}"/>
              </a:ext>
            </a:extLst>
          </p:cNvPr>
          <p:cNvSpPr txBox="1"/>
          <p:nvPr/>
        </p:nvSpPr>
        <p:spPr>
          <a:xfrm>
            <a:off x="9274817" y="5301564"/>
            <a:ext cx="192658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I-94 INTERCHANGE</a:t>
            </a: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93C8334E-0E0F-EA23-234D-25CE96F37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2" b="16667"/>
          <a:stretch/>
        </p:blipFill>
        <p:spPr>
          <a:xfrm>
            <a:off x="76200" y="1136485"/>
            <a:ext cx="12192000" cy="45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6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Stakeholder Communications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AFC4-589B-4612-BAC7-B6BA0C81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87796"/>
            <a:ext cx="4876800" cy="3484204"/>
          </a:xfrm>
        </p:spPr>
        <p:txBody>
          <a:bodyPr>
            <a:normAutofit/>
          </a:bodyPr>
          <a:lstStyle/>
          <a:p>
            <a:r>
              <a:rPr lang="en-US" dirty="0"/>
              <a:t>Month Updates Now until April 2024</a:t>
            </a:r>
          </a:p>
          <a:p>
            <a:r>
              <a:rPr lang="en-US" dirty="0"/>
              <a:t>2024 Weekly Email Updates</a:t>
            </a:r>
          </a:p>
          <a:p>
            <a:r>
              <a:rPr lang="en-US" dirty="0"/>
              <a:t>Weekly Friday Morning Stakeholder Mtgs</a:t>
            </a:r>
          </a:p>
          <a:p>
            <a:r>
              <a:rPr lang="en-US" dirty="0"/>
              <a:t>One-on-one Site Mtgs</a:t>
            </a:r>
          </a:p>
          <a:p>
            <a:r>
              <a:rPr lang="en-US" dirty="0"/>
              <a:t>Website</a:t>
            </a:r>
          </a:p>
          <a:p>
            <a:pPr lvl="1"/>
            <a:r>
              <a:rPr lang="en-US" sz="1400" dirty="0">
                <a:hlinkClick r:id="rId3"/>
              </a:rPr>
              <a:t>www.minneapolismn.gov/government/projects/hennepin-ave-s/</a:t>
            </a:r>
            <a:endParaRPr lang="en-US" sz="1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6FD47-A2D0-B050-6FFC-B5E78617F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115" y="1087796"/>
            <a:ext cx="6573408" cy="50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2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Stay Connected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AFC4-589B-4612-BAC7-B6BA0C81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520"/>
            <a:ext cx="7315200" cy="30784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Questions &amp; Answers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Website</a:t>
            </a:r>
          </a:p>
          <a:p>
            <a:pPr lvl="1"/>
            <a:r>
              <a:rPr lang="en-US" sz="1400" dirty="0">
                <a:hlinkClick r:id="rId3"/>
              </a:rPr>
              <a:t>www.minneapolismn.gov/government/projects/hennepin-ave-s/</a:t>
            </a: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r>
              <a:rPr lang="en-US" dirty="0"/>
              <a:t>Road Closures</a:t>
            </a:r>
          </a:p>
          <a:p>
            <a:pPr lvl="1"/>
            <a:r>
              <a:rPr lang="en-US" sz="1400" dirty="0">
                <a:hlinkClick r:id="rId4"/>
              </a:rPr>
              <a:t>Road Closures Map - City of Minneapolis (minneapolismn.gov)</a:t>
            </a: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r>
              <a:rPr lang="en-US" dirty="0"/>
              <a:t>CenterPoint Energy</a:t>
            </a:r>
          </a:p>
          <a:p>
            <a:pPr lvl="1"/>
            <a:r>
              <a:rPr lang="en-US" sz="1400" dirty="0">
                <a:hlinkClick r:id="rId5"/>
              </a:rPr>
              <a:t>Minneapolis - Uptown (centerpointenergy.com)</a:t>
            </a: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lvl="1"/>
            <a:r>
              <a:rPr lang="en-US" sz="1400" dirty="0">
                <a:hlinkClick r:id="rId6"/>
              </a:rPr>
              <a:t>Hennepin Ave. closed (Lake St. to 31st St.) until Oct. 17 (govdelivery.com)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0853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54D17E-E791-4603-BB3F-BA990AA47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78" y="1112520"/>
            <a:ext cx="10682052" cy="411231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7B5D8E-87F2-473C-954A-BBB5136B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Hennepin Avenue Reconstruction from Lake St to Douglas Ave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08977B-BB3A-490F-BAD3-5D9730124C86}"/>
              </a:ext>
            </a:extLst>
          </p:cNvPr>
          <p:cNvGrpSpPr/>
          <p:nvPr/>
        </p:nvGrpSpPr>
        <p:grpSpPr>
          <a:xfrm>
            <a:off x="691778" y="1112520"/>
            <a:ext cx="876302" cy="523220"/>
            <a:chOff x="1181098" y="5307540"/>
            <a:chExt cx="876302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B964A5-8FDA-4554-9BAA-59E7D8BE671C}"/>
                </a:ext>
              </a:extLst>
            </p:cNvPr>
            <p:cNvSpPr txBox="1"/>
            <p:nvPr/>
          </p:nvSpPr>
          <p:spPr>
            <a:xfrm>
              <a:off x="1181098" y="5307540"/>
              <a:ext cx="87630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</a:t>
              </a:r>
            </a:p>
          </p:txBody>
        </p:sp>
        <p:pic>
          <p:nvPicPr>
            <p:cNvPr id="8" name="Graphic 7" descr="Circle with right arrow">
              <a:extLst>
                <a:ext uri="{FF2B5EF4-FFF2-40B4-BE49-F238E27FC236}">
                  <a16:creationId xmlns:a16="http://schemas.microsoft.com/office/drawing/2014/main" id="{5AFC15A8-3CB7-4505-B090-6A5ED493B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1523999" y="5338917"/>
              <a:ext cx="457200" cy="4572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404169-1EE7-47EB-9AE7-575BC9A353D1}"/>
              </a:ext>
            </a:extLst>
          </p:cNvPr>
          <p:cNvSpPr txBox="1"/>
          <p:nvPr/>
        </p:nvSpPr>
        <p:spPr>
          <a:xfrm>
            <a:off x="9849830" y="5234361"/>
            <a:ext cx="152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Downtown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CA1F8-0C4A-46E1-9127-C35567383264}"/>
              </a:ext>
            </a:extLst>
          </p:cNvPr>
          <p:cNvSpPr txBox="1"/>
          <p:nvPr/>
        </p:nvSpPr>
        <p:spPr>
          <a:xfrm rot="5400000">
            <a:off x="8581666" y="3915134"/>
            <a:ext cx="1370888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DOUGLAS AVENUE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00402-CA83-4662-9319-4C6D5740FFD8}"/>
              </a:ext>
            </a:extLst>
          </p:cNvPr>
          <p:cNvSpPr txBox="1"/>
          <p:nvPr/>
        </p:nvSpPr>
        <p:spPr>
          <a:xfrm rot="5400000">
            <a:off x="7112225" y="3045568"/>
            <a:ext cx="1414170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FRANKLIN AVENUE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3F43DC-174D-4FA3-BCE4-2416FE43341E}"/>
              </a:ext>
            </a:extLst>
          </p:cNvPr>
          <p:cNvSpPr txBox="1"/>
          <p:nvPr/>
        </p:nvSpPr>
        <p:spPr>
          <a:xfrm rot="5400000">
            <a:off x="4478832" y="3752653"/>
            <a:ext cx="1194558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 26TH STREET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5950E-1136-4237-B09E-D61F7E37AB8E}"/>
              </a:ext>
            </a:extLst>
          </p:cNvPr>
          <p:cNvSpPr txBox="1"/>
          <p:nvPr/>
        </p:nvSpPr>
        <p:spPr>
          <a:xfrm rot="5400000">
            <a:off x="3031032" y="3940114"/>
            <a:ext cx="1194558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 28TH STREET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0296F-CB44-429B-A1A3-A60D9054D7C7}"/>
              </a:ext>
            </a:extLst>
          </p:cNvPr>
          <p:cNvSpPr txBox="1"/>
          <p:nvPr/>
        </p:nvSpPr>
        <p:spPr>
          <a:xfrm rot="5400000">
            <a:off x="1494798" y="2739143"/>
            <a:ext cx="1207382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 LAKE STREET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075DB7A-8DAF-B78A-7C90-AA1AC281D3ED}"/>
              </a:ext>
            </a:extLst>
          </p:cNvPr>
          <p:cNvSpPr/>
          <p:nvPr/>
        </p:nvSpPr>
        <p:spPr>
          <a:xfrm>
            <a:off x="2156059" y="2117558"/>
            <a:ext cx="7247823" cy="2829827"/>
          </a:xfrm>
          <a:custGeom>
            <a:avLst/>
            <a:gdLst>
              <a:gd name="connsiteX0" fmla="*/ 0 w 7247823"/>
              <a:gd name="connsiteY0" fmla="*/ 0 h 2829827"/>
              <a:gd name="connsiteX1" fmla="*/ 9625 w 7247823"/>
              <a:gd name="connsiteY1" fmla="*/ 2810577 h 2829827"/>
              <a:gd name="connsiteX2" fmla="*/ 7247823 w 7247823"/>
              <a:gd name="connsiteY2" fmla="*/ 2829827 h 2829827"/>
              <a:gd name="connsiteX3" fmla="*/ 5650029 w 7247823"/>
              <a:gd name="connsiteY3" fmla="*/ 1944303 h 2829827"/>
              <a:gd name="connsiteX4" fmla="*/ 2820202 w 7247823"/>
              <a:gd name="connsiteY4" fmla="*/ 423511 h 2829827"/>
              <a:gd name="connsiteX5" fmla="*/ 1588168 w 7247823"/>
              <a:gd name="connsiteY5" fmla="*/ 19250 h 2829827"/>
              <a:gd name="connsiteX6" fmla="*/ 0 w 7247823"/>
              <a:gd name="connsiteY6" fmla="*/ 0 h 282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7823" h="2829827">
                <a:moveTo>
                  <a:pt x="0" y="0"/>
                </a:moveTo>
                <a:cubicBezTo>
                  <a:pt x="3208" y="936859"/>
                  <a:pt x="6417" y="1873718"/>
                  <a:pt x="9625" y="2810577"/>
                </a:cubicBezTo>
                <a:lnTo>
                  <a:pt x="7247823" y="2829827"/>
                </a:lnTo>
                <a:lnTo>
                  <a:pt x="5650029" y="1944303"/>
                </a:lnTo>
                <a:lnTo>
                  <a:pt x="2820202" y="423511"/>
                </a:lnTo>
                <a:lnTo>
                  <a:pt x="1588168" y="19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6290CC-7ABB-7531-2C97-66E774F7F6DA}"/>
              </a:ext>
            </a:extLst>
          </p:cNvPr>
          <p:cNvSpPr/>
          <p:nvPr/>
        </p:nvSpPr>
        <p:spPr>
          <a:xfrm>
            <a:off x="7045693" y="1068404"/>
            <a:ext cx="3570972" cy="3869356"/>
          </a:xfrm>
          <a:custGeom>
            <a:avLst/>
            <a:gdLst>
              <a:gd name="connsiteX0" fmla="*/ 3166711 w 3570972"/>
              <a:gd name="connsiteY0" fmla="*/ 3830855 h 3869356"/>
              <a:gd name="connsiteX1" fmla="*/ 3205212 w 3570972"/>
              <a:gd name="connsiteY1" fmla="*/ 3330341 h 3869356"/>
              <a:gd name="connsiteX2" fmla="*/ 3291840 w 3570972"/>
              <a:gd name="connsiteY2" fmla="*/ 3234089 h 3869356"/>
              <a:gd name="connsiteX3" fmla="*/ 3551722 w 3570972"/>
              <a:gd name="connsiteY3" fmla="*/ 3176337 h 3869356"/>
              <a:gd name="connsiteX4" fmla="*/ 3570972 w 3570972"/>
              <a:gd name="connsiteY4" fmla="*/ 1790299 h 3869356"/>
              <a:gd name="connsiteX5" fmla="*/ 3253339 w 3570972"/>
              <a:gd name="connsiteY5" fmla="*/ 1530417 h 3869356"/>
              <a:gd name="connsiteX6" fmla="*/ 3166711 w 3570972"/>
              <a:gd name="connsiteY6" fmla="*/ 1241659 h 3869356"/>
              <a:gd name="connsiteX7" fmla="*/ 3205212 w 3570972"/>
              <a:gd name="connsiteY7" fmla="*/ 924025 h 3869356"/>
              <a:gd name="connsiteX8" fmla="*/ 3291840 w 3570972"/>
              <a:gd name="connsiteY8" fmla="*/ 798897 h 3869356"/>
              <a:gd name="connsiteX9" fmla="*/ 3253339 w 3570972"/>
              <a:gd name="connsiteY9" fmla="*/ 606392 h 3869356"/>
              <a:gd name="connsiteX10" fmla="*/ 3301465 w 3570972"/>
              <a:gd name="connsiteY10" fmla="*/ 298383 h 3869356"/>
              <a:gd name="connsiteX11" fmla="*/ 3224463 w 3570972"/>
              <a:gd name="connsiteY11" fmla="*/ 0 h 3869356"/>
              <a:gd name="connsiteX12" fmla="*/ 221381 w 3570972"/>
              <a:gd name="connsiteY12" fmla="*/ 28876 h 3869356"/>
              <a:gd name="connsiteX13" fmla="*/ 0 w 3570972"/>
              <a:gd name="connsiteY13" fmla="*/ 144379 h 3869356"/>
              <a:gd name="connsiteX14" fmla="*/ 57751 w 3570972"/>
              <a:gd name="connsiteY14" fmla="*/ 221381 h 3869356"/>
              <a:gd name="connsiteX15" fmla="*/ 38501 w 3570972"/>
              <a:gd name="connsiteY15" fmla="*/ 2541070 h 3869356"/>
              <a:gd name="connsiteX16" fmla="*/ 2107932 w 3570972"/>
              <a:gd name="connsiteY16" fmla="*/ 3657600 h 3869356"/>
              <a:gd name="connsiteX17" fmla="*/ 2454442 w 3570972"/>
              <a:gd name="connsiteY17" fmla="*/ 3763478 h 3869356"/>
              <a:gd name="connsiteX18" fmla="*/ 2964581 w 3570972"/>
              <a:gd name="connsiteY18" fmla="*/ 3869356 h 3869356"/>
              <a:gd name="connsiteX19" fmla="*/ 3166711 w 3570972"/>
              <a:gd name="connsiteY19" fmla="*/ 3830855 h 386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70972" h="3869356">
                <a:moveTo>
                  <a:pt x="3166711" y="3830855"/>
                </a:moveTo>
                <a:lnTo>
                  <a:pt x="3205212" y="3330341"/>
                </a:lnTo>
                <a:lnTo>
                  <a:pt x="3291840" y="3234089"/>
                </a:lnTo>
                <a:lnTo>
                  <a:pt x="3551722" y="3176337"/>
                </a:lnTo>
                <a:lnTo>
                  <a:pt x="3570972" y="1790299"/>
                </a:lnTo>
                <a:lnTo>
                  <a:pt x="3253339" y="1530417"/>
                </a:lnTo>
                <a:lnTo>
                  <a:pt x="3166711" y="1241659"/>
                </a:lnTo>
                <a:lnTo>
                  <a:pt x="3205212" y="924025"/>
                </a:lnTo>
                <a:lnTo>
                  <a:pt x="3291840" y="798897"/>
                </a:lnTo>
                <a:lnTo>
                  <a:pt x="3253339" y="606392"/>
                </a:lnTo>
                <a:lnTo>
                  <a:pt x="3301465" y="298383"/>
                </a:lnTo>
                <a:lnTo>
                  <a:pt x="3224463" y="0"/>
                </a:lnTo>
                <a:lnTo>
                  <a:pt x="221381" y="28876"/>
                </a:lnTo>
                <a:lnTo>
                  <a:pt x="0" y="144379"/>
                </a:lnTo>
                <a:lnTo>
                  <a:pt x="57751" y="221381"/>
                </a:lnTo>
                <a:lnTo>
                  <a:pt x="38501" y="2541070"/>
                </a:lnTo>
                <a:lnTo>
                  <a:pt x="2107932" y="3657600"/>
                </a:lnTo>
                <a:lnTo>
                  <a:pt x="2454442" y="3763478"/>
                </a:lnTo>
                <a:lnTo>
                  <a:pt x="2964581" y="3869356"/>
                </a:lnTo>
                <a:lnTo>
                  <a:pt x="3166711" y="3830855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D3D30F-22B8-97BC-04D2-29B72C585543}"/>
              </a:ext>
            </a:extLst>
          </p:cNvPr>
          <p:cNvSpPr/>
          <p:nvPr/>
        </p:nvSpPr>
        <p:spPr>
          <a:xfrm>
            <a:off x="2175309" y="1097280"/>
            <a:ext cx="4928135" cy="2492943"/>
          </a:xfrm>
          <a:custGeom>
            <a:avLst/>
            <a:gdLst>
              <a:gd name="connsiteX0" fmla="*/ 0 w 4928135"/>
              <a:gd name="connsiteY0" fmla="*/ 0 h 2492943"/>
              <a:gd name="connsiteX1" fmla="*/ 9626 w 4928135"/>
              <a:gd name="connsiteY1" fmla="*/ 962526 h 2492943"/>
              <a:gd name="connsiteX2" fmla="*/ 1520792 w 4928135"/>
              <a:gd name="connsiteY2" fmla="*/ 962526 h 2492943"/>
              <a:gd name="connsiteX3" fmla="*/ 2839453 w 4928135"/>
              <a:gd name="connsiteY3" fmla="*/ 1366787 h 2492943"/>
              <a:gd name="connsiteX4" fmla="*/ 4908885 w 4928135"/>
              <a:gd name="connsiteY4" fmla="*/ 2492943 h 2492943"/>
              <a:gd name="connsiteX5" fmla="*/ 4928135 w 4928135"/>
              <a:gd name="connsiteY5" fmla="*/ 202131 h 2492943"/>
              <a:gd name="connsiteX6" fmla="*/ 4880009 w 4928135"/>
              <a:gd name="connsiteY6" fmla="*/ 134754 h 2492943"/>
              <a:gd name="connsiteX7" fmla="*/ 4764506 w 4928135"/>
              <a:gd name="connsiteY7" fmla="*/ 173255 h 2492943"/>
              <a:gd name="connsiteX8" fmla="*/ 4677878 w 4928135"/>
              <a:gd name="connsiteY8" fmla="*/ 154004 h 2492943"/>
              <a:gd name="connsiteX9" fmla="*/ 4427622 w 4928135"/>
              <a:gd name="connsiteY9" fmla="*/ 9625 h 2492943"/>
              <a:gd name="connsiteX10" fmla="*/ 2945331 w 4928135"/>
              <a:gd name="connsiteY10" fmla="*/ 9625 h 2492943"/>
              <a:gd name="connsiteX11" fmla="*/ 2887579 w 4928135"/>
              <a:gd name="connsiteY11" fmla="*/ 77002 h 2492943"/>
              <a:gd name="connsiteX12" fmla="*/ 2733575 w 4928135"/>
              <a:gd name="connsiteY12" fmla="*/ 134754 h 2492943"/>
              <a:gd name="connsiteX13" fmla="*/ 2550695 w 4928135"/>
              <a:gd name="connsiteY13" fmla="*/ 163629 h 2492943"/>
              <a:gd name="connsiteX14" fmla="*/ 2464068 w 4928135"/>
              <a:gd name="connsiteY14" fmla="*/ 144379 h 2492943"/>
              <a:gd name="connsiteX15" fmla="*/ 2329314 w 4928135"/>
              <a:gd name="connsiteY15" fmla="*/ 86627 h 2492943"/>
              <a:gd name="connsiteX16" fmla="*/ 2175310 w 4928135"/>
              <a:gd name="connsiteY16" fmla="*/ 28876 h 2492943"/>
              <a:gd name="connsiteX17" fmla="*/ 48127 w 4928135"/>
              <a:gd name="connsiteY17" fmla="*/ 19251 h 2492943"/>
              <a:gd name="connsiteX0" fmla="*/ 0 w 4928135"/>
              <a:gd name="connsiteY0" fmla="*/ 0 h 2492943"/>
              <a:gd name="connsiteX1" fmla="*/ 9626 w 4928135"/>
              <a:gd name="connsiteY1" fmla="*/ 962526 h 2492943"/>
              <a:gd name="connsiteX2" fmla="*/ 1520792 w 4928135"/>
              <a:gd name="connsiteY2" fmla="*/ 962526 h 2492943"/>
              <a:gd name="connsiteX3" fmla="*/ 2839453 w 4928135"/>
              <a:gd name="connsiteY3" fmla="*/ 1366787 h 2492943"/>
              <a:gd name="connsiteX4" fmla="*/ 4908885 w 4928135"/>
              <a:gd name="connsiteY4" fmla="*/ 2492943 h 2492943"/>
              <a:gd name="connsiteX5" fmla="*/ 4928135 w 4928135"/>
              <a:gd name="connsiteY5" fmla="*/ 202131 h 2492943"/>
              <a:gd name="connsiteX6" fmla="*/ 4880009 w 4928135"/>
              <a:gd name="connsiteY6" fmla="*/ 134754 h 2492943"/>
              <a:gd name="connsiteX7" fmla="*/ 4764506 w 4928135"/>
              <a:gd name="connsiteY7" fmla="*/ 173255 h 2492943"/>
              <a:gd name="connsiteX8" fmla="*/ 4677878 w 4928135"/>
              <a:gd name="connsiteY8" fmla="*/ 154004 h 2492943"/>
              <a:gd name="connsiteX9" fmla="*/ 4427622 w 4928135"/>
              <a:gd name="connsiteY9" fmla="*/ 9625 h 2492943"/>
              <a:gd name="connsiteX10" fmla="*/ 2945331 w 4928135"/>
              <a:gd name="connsiteY10" fmla="*/ 9625 h 2492943"/>
              <a:gd name="connsiteX11" fmla="*/ 2887579 w 4928135"/>
              <a:gd name="connsiteY11" fmla="*/ 77002 h 2492943"/>
              <a:gd name="connsiteX12" fmla="*/ 2733575 w 4928135"/>
              <a:gd name="connsiteY12" fmla="*/ 134754 h 2492943"/>
              <a:gd name="connsiteX13" fmla="*/ 2550695 w 4928135"/>
              <a:gd name="connsiteY13" fmla="*/ 163629 h 2492943"/>
              <a:gd name="connsiteX14" fmla="*/ 2464068 w 4928135"/>
              <a:gd name="connsiteY14" fmla="*/ 144379 h 2492943"/>
              <a:gd name="connsiteX15" fmla="*/ 2329314 w 4928135"/>
              <a:gd name="connsiteY15" fmla="*/ 86627 h 2492943"/>
              <a:gd name="connsiteX16" fmla="*/ 2156260 w 4928135"/>
              <a:gd name="connsiteY16" fmla="*/ 14589 h 2492943"/>
              <a:gd name="connsiteX17" fmla="*/ 48127 w 4928135"/>
              <a:gd name="connsiteY17" fmla="*/ 19251 h 249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28135" h="2492943">
                <a:moveTo>
                  <a:pt x="0" y="0"/>
                </a:moveTo>
                <a:cubicBezTo>
                  <a:pt x="3209" y="320842"/>
                  <a:pt x="6417" y="641684"/>
                  <a:pt x="9626" y="962526"/>
                </a:cubicBezTo>
                <a:lnTo>
                  <a:pt x="1520792" y="962526"/>
                </a:lnTo>
                <a:lnTo>
                  <a:pt x="2839453" y="1366787"/>
                </a:lnTo>
                <a:lnTo>
                  <a:pt x="4908885" y="2492943"/>
                </a:lnTo>
                <a:lnTo>
                  <a:pt x="4928135" y="202131"/>
                </a:lnTo>
                <a:lnTo>
                  <a:pt x="4880009" y="134754"/>
                </a:lnTo>
                <a:lnTo>
                  <a:pt x="4764506" y="173255"/>
                </a:lnTo>
                <a:lnTo>
                  <a:pt x="4677878" y="154004"/>
                </a:lnTo>
                <a:lnTo>
                  <a:pt x="4427622" y="9625"/>
                </a:lnTo>
                <a:lnTo>
                  <a:pt x="2945331" y="9625"/>
                </a:lnTo>
                <a:lnTo>
                  <a:pt x="2887579" y="77002"/>
                </a:lnTo>
                <a:lnTo>
                  <a:pt x="2733575" y="134754"/>
                </a:lnTo>
                <a:lnTo>
                  <a:pt x="2550695" y="163629"/>
                </a:lnTo>
                <a:lnTo>
                  <a:pt x="2464068" y="144379"/>
                </a:lnTo>
                <a:lnTo>
                  <a:pt x="2329314" y="86627"/>
                </a:lnTo>
                <a:lnTo>
                  <a:pt x="2156260" y="14589"/>
                </a:lnTo>
                <a:lnTo>
                  <a:pt x="48127" y="19251"/>
                </a:lnTo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616BE-FD26-FA39-2D1C-4A77525F787F}"/>
              </a:ext>
            </a:extLst>
          </p:cNvPr>
          <p:cNvSpPr txBox="1"/>
          <p:nvPr/>
        </p:nvSpPr>
        <p:spPr>
          <a:xfrm>
            <a:off x="3942749" y="4525982"/>
            <a:ext cx="1587294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LOWRY HILL EAST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CB6DAE-4FC5-0CD9-4FB7-A6B4919730E0}"/>
              </a:ext>
            </a:extLst>
          </p:cNvPr>
          <p:cNvSpPr txBox="1"/>
          <p:nvPr/>
        </p:nvSpPr>
        <p:spPr>
          <a:xfrm>
            <a:off x="8171611" y="1723430"/>
            <a:ext cx="117692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LOWRY HILL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90E8EB-08BB-C693-F042-D53B80A855FF}"/>
              </a:ext>
            </a:extLst>
          </p:cNvPr>
          <p:cNvSpPr txBox="1"/>
          <p:nvPr/>
        </p:nvSpPr>
        <p:spPr>
          <a:xfrm>
            <a:off x="4125122" y="1722864"/>
            <a:ext cx="1083951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EAST ISLES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7E540-34E8-40C4-9E51-FBB5074347BE}"/>
              </a:ext>
            </a:extLst>
          </p:cNvPr>
          <p:cNvSpPr txBox="1"/>
          <p:nvPr/>
        </p:nvSpPr>
        <p:spPr>
          <a:xfrm rot="1652331">
            <a:off x="5412787" y="2919119"/>
            <a:ext cx="1407758" cy="24622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HENNEPIN AVENUE</a:t>
            </a:r>
          </a:p>
        </p:txBody>
      </p:sp>
    </p:spTree>
    <p:extLst>
      <p:ext uri="{BB962C8B-B14F-4D97-AF65-F5344CB8AC3E}">
        <p14:creationId xmlns:p14="http://schemas.microsoft.com/office/powerpoint/2010/main" val="76922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92860-18CF-4797-AFB8-EB8B24FC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2CA6A-22BF-E435-88E4-839103B09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3" b="18353"/>
          <a:stretch/>
        </p:blipFill>
        <p:spPr>
          <a:xfrm>
            <a:off x="0" y="1374255"/>
            <a:ext cx="12192000" cy="4340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652B4-88C0-ED11-E375-6D8E1E6A39AA}"/>
              </a:ext>
            </a:extLst>
          </p:cNvPr>
          <p:cNvSpPr txBox="1"/>
          <p:nvPr/>
        </p:nvSpPr>
        <p:spPr>
          <a:xfrm>
            <a:off x="4208964" y="280798"/>
            <a:ext cx="234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WE ARE HERE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7AAE251-3EED-7A84-8224-BF00EA893B7A}"/>
              </a:ext>
            </a:extLst>
          </p:cNvPr>
          <p:cNvSpPr/>
          <p:nvPr/>
        </p:nvSpPr>
        <p:spPr>
          <a:xfrm>
            <a:off x="5181600" y="740842"/>
            <a:ext cx="657225" cy="1266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FCC17-0643-D15B-C54F-BA1135701D30}"/>
              </a:ext>
            </a:extLst>
          </p:cNvPr>
          <p:cNvSpPr/>
          <p:nvPr/>
        </p:nvSpPr>
        <p:spPr>
          <a:xfrm>
            <a:off x="5181600" y="3426460"/>
            <a:ext cx="1828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Utility Construction</a:t>
            </a:r>
          </a:p>
        </p:txBody>
      </p:sp>
    </p:spTree>
    <p:extLst>
      <p:ext uri="{BB962C8B-B14F-4D97-AF65-F5344CB8AC3E}">
        <p14:creationId xmlns:p14="http://schemas.microsoft.com/office/powerpoint/2010/main" val="25676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2"/>
    </mc:Choice>
    <mc:Fallback xmlns="">
      <p:transition spd="slow" advTm="2423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B5D8E-87F2-473C-954A-BBB5136B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Utility work PHASE 1 – 2023/2024 = Lake St to W 26</a:t>
            </a:r>
            <a:r>
              <a:rPr lang="en-US" baseline="30000" dirty="0"/>
              <a:t>th</a:t>
            </a:r>
            <a:r>
              <a:rPr lang="en-US" dirty="0"/>
              <a:t> St.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3FCA89D-A53F-D274-1DEB-714A6C5F9EDA}"/>
              </a:ext>
            </a:extLst>
          </p:cNvPr>
          <p:cNvSpPr txBox="1">
            <a:spLocks/>
          </p:cNvSpPr>
          <p:nvPr/>
        </p:nvSpPr>
        <p:spPr>
          <a:xfrm>
            <a:off x="604735" y="1402079"/>
            <a:ext cx="4541669" cy="1722121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Hennepin - CenterPoint Gas 2023</a:t>
            </a:r>
          </a:p>
          <a:p>
            <a:pPr lvl="1"/>
            <a:r>
              <a:rPr lang="en-US" dirty="0"/>
              <a:t>thru 11/24</a:t>
            </a:r>
          </a:p>
          <a:p>
            <a:r>
              <a:rPr lang="en-US" dirty="0"/>
              <a:t>Lagoon – Xcel Energy Upgrades 2023</a:t>
            </a:r>
          </a:p>
          <a:p>
            <a:pPr lvl="1"/>
            <a:r>
              <a:rPr lang="en-US" dirty="0"/>
              <a:t>thru 1/1</a:t>
            </a:r>
          </a:p>
          <a:p>
            <a:r>
              <a:rPr lang="en-US" dirty="0"/>
              <a:t>Hennepin - Xcel Energy Upgrades 2024</a:t>
            </a:r>
          </a:p>
          <a:p>
            <a:pPr lvl="1"/>
            <a:r>
              <a:rPr lang="en-US" dirty="0"/>
              <a:t>Starts 1/1 thru 4/15</a:t>
            </a:r>
          </a:p>
          <a:p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27ECED0-4ECD-759E-85A9-5F9FE0332ACB}"/>
              </a:ext>
            </a:extLst>
          </p:cNvPr>
          <p:cNvSpPr txBox="1">
            <a:spLocks/>
          </p:cNvSpPr>
          <p:nvPr/>
        </p:nvSpPr>
        <p:spPr>
          <a:xfrm>
            <a:off x="603115" y="3405560"/>
            <a:ext cx="4124860" cy="18288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Lane Closures and Parking Restrictions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530E8-8B57-D802-7EEB-A9B139A5E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87199"/>
            <a:ext cx="6902523" cy="42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CenterPoint Energy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AFC4-589B-4612-BAC7-B6BA0C81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520"/>
            <a:ext cx="4419600" cy="27736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New Gas Mains on both sides</a:t>
            </a:r>
          </a:p>
          <a:p>
            <a:endParaRPr lang="en-US" dirty="0"/>
          </a:p>
          <a:p>
            <a:r>
              <a:rPr lang="en-US" dirty="0"/>
              <a:t>Under sidewalks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Service Connections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CenterPoint Energy - Links</a:t>
            </a:r>
          </a:p>
          <a:p>
            <a:pPr lvl="1"/>
            <a:r>
              <a:rPr lang="en-US" sz="1400" dirty="0">
                <a:hlinkClick r:id="rId3"/>
              </a:rPr>
              <a:t>Minneapolis - Uptown (centerpointenergy.com)</a:t>
            </a: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lvl="1"/>
            <a:r>
              <a:rPr lang="en-US" sz="1400" dirty="0">
                <a:hlinkClick r:id="rId4"/>
              </a:rPr>
              <a:t>Hennepin Ave. closed (Lake St. to 31st St.) until Oct. 17 (govdelivery.com)</a:t>
            </a:r>
            <a:endParaRPr lang="en-US" sz="1400" dirty="0"/>
          </a:p>
          <a:p>
            <a:endParaRPr lang="en-US" dirty="0"/>
          </a:p>
        </p:txBody>
      </p:sp>
      <p:pic>
        <p:nvPicPr>
          <p:cNvPr id="10" name="Picture 9" descr="A road with orange and white cones&#10;&#10;Description automatically generated">
            <a:extLst>
              <a:ext uri="{FF2B5EF4-FFF2-40B4-BE49-F238E27FC236}">
                <a16:creationId xmlns:a16="http://schemas.microsoft.com/office/drawing/2014/main" id="{FF04E7CD-7BC2-46BB-C3DD-567B72D05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86" y="1599018"/>
            <a:ext cx="6504501" cy="3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00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CenterPoint Energy Work</a:t>
            </a:r>
          </a:p>
        </p:txBody>
      </p:sp>
      <p:pic>
        <p:nvPicPr>
          <p:cNvPr id="8" name="Picture 7" descr="A road with asphalt on the side&#10;&#10;Description automatically generated">
            <a:extLst>
              <a:ext uri="{FF2B5EF4-FFF2-40B4-BE49-F238E27FC236}">
                <a16:creationId xmlns:a16="http://schemas.microsoft.com/office/drawing/2014/main" id="{70606F6D-7D7C-6120-BDB0-F21954928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1554"/>
            <a:ext cx="3078276" cy="5472490"/>
          </a:xfrm>
          <a:prstGeom prst="rect">
            <a:avLst/>
          </a:prstGeom>
        </p:spPr>
      </p:pic>
      <p:pic>
        <p:nvPicPr>
          <p:cNvPr id="12" name="Picture 11" descr="A road with a fence and a yellow object on the side&#10;&#10;Description automatically generated">
            <a:extLst>
              <a:ext uri="{FF2B5EF4-FFF2-40B4-BE49-F238E27FC236}">
                <a16:creationId xmlns:a16="http://schemas.microsoft.com/office/drawing/2014/main" id="{B46135C9-0673-48F3-38FC-8F5733FAC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7" y="914399"/>
            <a:ext cx="2913313" cy="5179223"/>
          </a:xfrm>
          <a:prstGeom prst="rect">
            <a:avLst/>
          </a:prstGeom>
        </p:spPr>
      </p:pic>
      <p:pic>
        <p:nvPicPr>
          <p:cNvPr id="5" name="Picture 4" descr="A street with construction signs and a fence&#10;&#10;Description automatically generated with medium confidence">
            <a:extLst>
              <a:ext uri="{FF2B5EF4-FFF2-40B4-BE49-F238E27FC236}">
                <a16:creationId xmlns:a16="http://schemas.microsoft.com/office/drawing/2014/main" id="{72C9E6E6-484F-7AD0-588C-A98456A59D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881034"/>
            <a:ext cx="2913313" cy="51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3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DF80-09EA-4CAF-98CF-C89F1C21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CenterPoint Energy Work</a:t>
            </a:r>
          </a:p>
        </p:txBody>
      </p:sp>
      <p:pic>
        <p:nvPicPr>
          <p:cNvPr id="4" name="Picture 3" descr="A street with a barrier and a street sign&#10;&#10;Description automatically generated with medium confidence">
            <a:extLst>
              <a:ext uri="{FF2B5EF4-FFF2-40B4-BE49-F238E27FC236}">
                <a16:creationId xmlns:a16="http://schemas.microsoft.com/office/drawing/2014/main" id="{3B741633-D183-88DB-6F1B-957E50D38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" y="914400"/>
            <a:ext cx="6775330" cy="3810000"/>
          </a:xfrm>
          <a:prstGeom prst="rect">
            <a:avLst/>
          </a:prstGeom>
        </p:spPr>
      </p:pic>
      <p:pic>
        <p:nvPicPr>
          <p:cNvPr id="9" name="Picture 8" descr="A white truck parked on a street&#10;&#10;Description automatically generated">
            <a:extLst>
              <a:ext uri="{FF2B5EF4-FFF2-40B4-BE49-F238E27FC236}">
                <a16:creationId xmlns:a16="http://schemas.microsoft.com/office/drawing/2014/main" id="{A23DE1C8-8F33-410C-C414-833D183C8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56" y="2895600"/>
            <a:ext cx="5531076" cy="31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B5D8E-87F2-473C-954A-BBB5136B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83920"/>
          </a:xfrm>
        </p:spPr>
        <p:txBody>
          <a:bodyPr/>
          <a:lstStyle/>
          <a:p>
            <a:r>
              <a:rPr lang="en-US" dirty="0"/>
              <a:t>Utility work PHASE 1 – 2023 CenterPoint = Lake St to W 26</a:t>
            </a:r>
            <a:r>
              <a:rPr lang="en-US" baseline="30000" dirty="0"/>
              <a:t>th</a:t>
            </a:r>
            <a:r>
              <a:rPr lang="en-US" dirty="0"/>
              <a:t> St.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A2D04-4459-30BD-0A84-D22ADE7C0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1001748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250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262626"/>
      </a:dk1>
      <a:lt1>
        <a:sysClr val="window" lastClr="FFFFFF"/>
      </a:lt1>
      <a:dk2>
        <a:srgbClr val="DBE06B"/>
      </a:dk2>
      <a:lt2>
        <a:srgbClr val="008BC3"/>
      </a:lt2>
      <a:accent1>
        <a:srgbClr val="B7C35B"/>
      </a:accent1>
      <a:accent2>
        <a:srgbClr val="008BC3"/>
      </a:accent2>
      <a:accent3>
        <a:srgbClr val="C7C6C7"/>
      </a:accent3>
      <a:accent4>
        <a:srgbClr val="05B2D5"/>
      </a:accent4>
      <a:accent5>
        <a:srgbClr val="4DC1E2"/>
      </a:accent5>
      <a:accent6>
        <a:srgbClr val="B7C35B"/>
      </a:accent6>
      <a:hlink>
        <a:srgbClr val="4DC1E2"/>
      </a:hlink>
      <a:folHlink>
        <a:srgbClr val="02415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781a52b0-d0f4-44f0-98bb-0d102f5fd161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9F486557685D49AF0A91AE5D79B909" ma:contentTypeVersion="15" ma:contentTypeDescription="Create a new document." ma:contentTypeScope="" ma:versionID="1a41ea5e4459a6cccf260f1a7f6e21de">
  <xsd:schema xmlns:xsd="http://www.w3.org/2001/XMLSchema" xmlns:xs="http://www.w3.org/2001/XMLSchema" xmlns:p="http://schemas.microsoft.com/office/2006/metadata/properties" xmlns:ns2="c18e8617-fc0f-4dda-a87a-c0ec120ddf92" xmlns:ns3="79ffbda2-6654-4c8a-8a8b-45fb3dcb8ae7" xmlns:ns4="46a9a902-1564-4e3e-bfc7-e6514543de37" targetNamespace="http://schemas.microsoft.com/office/2006/metadata/properties" ma:root="true" ma:fieldsID="e56d07bf8f7181d23a15e0a8dc68c485" ns2:_="" ns3:_="" ns4:_="">
    <xsd:import namespace="c18e8617-fc0f-4dda-a87a-c0ec120ddf92"/>
    <xsd:import namespace="79ffbda2-6654-4c8a-8a8b-45fb3dcb8ae7"/>
    <xsd:import namespace="46a9a902-1564-4e3e-bfc7-e6514543de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fbda2-6654-4c8a-8a8b-45fb3dcb8a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9a902-1564-4e3e-bfc7-e6514543de37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D9B7D18D-6E4A-4ADC-B438-274D88CF09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D36B38-74A3-41E8-93B6-469C7086058A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61B3AFD-22F4-4E9A-A52C-2715332112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8e8617-fc0f-4dda-a87a-c0ec120ddf92"/>
    <ds:schemaRef ds:uri="79ffbda2-6654-4c8a-8a8b-45fb3dcb8ae7"/>
    <ds:schemaRef ds:uri="46a9a902-1564-4e3e-bfc7-e6514543de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781376A-4932-430D-B3B5-CA609A16D70A}">
  <ds:schemaRefs>
    <ds:schemaRef ds:uri="79ffbda2-6654-4c8a-8a8b-45fb3dcb8ae7"/>
    <ds:schemaRef ds:uri="http://purl.org/dc/dcmitype/"/>
    <ds:schemaRef ds:uri="http://purl.org/dc/terms/"/>
    <ds:schemaRef ds:uri="http://purl.org/dc/elements/1.1/"/>
    <ds:schemaRef ds:uri="c18e8617-fc0f-4dda-a87a-c0ec120ddf92"/>
    <ds:schemaRef ds:uri="46a9a902-1564-4e3e-bfc7-e6514543de37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5.xml><?xml version="1.0" encoding="utf-8"?>
<ds:datastoreItem xmlns:ds="http://schemas.openxmlformats.org/officeDocument/2006/customXml" ds:itemID="{1C0B419F-8FAE-4833-BC92-223750E0B12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559</Words>
  <Application>Microsoft Office PowerPoint</Application>
  <PresentationFormat>Widescreen</PresentationFormat>
  <Paragraphs>151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Segoe UI</vt:lpstr>
      <vt:lpstr>Segoe UI Semibold</vt:lpstr>
      <vt:lpstr>1_Office Theme</vt:lpstr>
      <vt:lpstr>Hennepin South Reconstruction</vt:lpstr>
      <vt:lpstr>Today’s Agenda</vt:lpstr>
      <vt:lpstr>Hennepin Avenue Reconstruction from Lake St to Douglas Ave </vt:lpstr>
      <vt:lpstr>Schedule</vt:lpstr>
      <vt:lpstr>Utility work PHASE 1 – 2023/2024 = Lake St to W 26th St. </vt:lpstr>
      <vt:lpstr>CenterPoint Energy Work</vt:lpstr>
      <vt:lpstr>CenterPoint Energy Work</vt:lpstr>
      <vt:lpstr>CenterPoint Energy Work</vt:lpstr>
      <vt:lpstr>Utility work PHASE 1 – 2023 CenterPoint = Lake St to W 26th St. </vt:lpstr>
      <vt:lpstr>Utility work PHASE 1 – 2023/2024 = Lake St to W 26th St. </vt:lpstr>
      <vt:lpstr>Xcel Energy Work</vt:lpstr>
      <vt:lpstr>Utility work PHASE 1 – 2023/2024 = Lake St to W 26th St. </vt:lpstr>
      <vt:lpstr>What to Expect in 2023/2024</vt:lpstr>
      <vt:lpstr>What to Expect</vt:lpstr>
      <vt:lpstr>Looking Ahead – Spring 2024 Roadway Construction</vt:lpstr>
      <vt:lpstr>Looking Ahead – Spring 2024 Roadway Construction</vt:lpstr>
      <vt:lpstr>Looking Ahead – Spring 2024 Roadway Construction</vt:lpstr>
      <vt:lpstr>Roadway PHASE 1 - 2024 = Lake St to W 26th St. </vt:lpstr>
      <vt:lpstr>Detours: Phase 1 - 2024</vt:lpstr>
      <vt:lpstr>PHASE 2 – 2025 = W 26th St. to Douglas Ave </vt:lpstr>
      <vt:lpstr>Detours: Phase 2 - 2025</vt:lpstr>
      <vt:lpstr>Stakeholder Communications</vt:lpstr>
      <vt:lpstr>Stay Connected</vt:lpstr>
    </vt:vector>
  </TitlesOfParts>
  <Company>Kimley-Horn and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KHA_User</dc:creator>
  <cp:lastModifiedBy>Justin Gese</cp:lastModifiedBy>
  <cp:revision>382</cp:revision>
  <cp:lastPrinted>2022-02-26T22:02:42Z</cp:lastPrinted>
  <dcterms:created xsi:type="dcterms:W3CDTF">2014-03-19T13:47:45Z</dcterms:created>
  <dcterms:modified xsi:type="dcterms:W3CDTF">2023-10-16T16:29:03Z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0x010100259F486557685D49AF0A91AE5D79B909</vt:lpwstr>
  </property>
</Properties>
</file>